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66" r:id="rId2"/>
    <p:sldId id="259" r:id="rId3"/>
    <p:sldId id="300" r:id="rId4"/>
    <p:sldId id="313" r:id="rId5"/>
    <p:sldId id="303" r:id="rId6"/>
    <p:sldId id="293" r:id="rId7"/>
    <p:sldId id="270" r:id="rId8"/>
    <p:sldId id="312" r:id="rId9"/>
    <p:sldId id="305" r:id="rId10"/>
    <p:sldId id="268" r:id="rId11"/>
    <p:sldId id="307" r:id="rId12"/>
    <p:sldId id="275" r:id="rId13"/>
    <p:sldId id="308" r:id="rId14"/>
    <p:sldId id="276" r:id="rId15"/>
    <p:sldId id="286" r:id="rId16"/>
    <p:sldId id="288" r:id="rId17"/>
    <p:sldId id="314" r:id="rId18"/>
    <p:sldId id="309" r:id="rId19"/>
    <p:sldId id="279" r:id="rId20"/>
    <p:sldId id="310" r:id="rId21"/>
    <p:sldId id="280" r:id="rId22"/>
    <p:sldId id="291" r:id="rId23"/>
    <p:sldId id="311" r:id="rId24"/>
    <p:sldId id="282" r:id="rId25"/>
    <p:sldId id="283" r:id="rId26"/>
    <p:sldId id="295" r:id="rId27"/>
    <p:sldId id="284" r:id="rId28"/>
    <p:sldId id="297" r:id="rId29"/>
    <p:sldId id="296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1" autoAdjust="0"/>
    <p:restoredTop sz="87211" autoAdjust="0"/>
  </p:normalViewPr>
  <p:slideViewPr>
    <p:cSldViewPr>
      <p:cViewPr varScale="1">
        <p:scale>
          <a:sx n="64" d="100"/>
          <a:sy n="64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5DA28-6920-48CC-BE34-0A854771CD67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88E54-1776-45EB-AD64-CCD5149D5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54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88E54-1776-45EB-AD64-CCD5149D54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35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88E54-1776-45EB-AD64-CCD5149D54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40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88E54-1776-45EB-AD64-CCD5149D54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47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 to say small errors make very little difference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88E54-1776-45EB-AD64-CCD5149D54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14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88E54-1776-45EB-AD64-CCD5149D54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47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88E54-1776-45EB-AD64-CCD5149D54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46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The execution time of computing the total travel distance of each taxi</a:t>
            </a:r>
            <a:endParaRPr lang="en-US" sz="2000" b="1" i="1" dirty="0" smtClean="0">
              <a:latin typeface="Helvetica"/>
              <a:cs typeface="Helvetic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88E54-1776-45EB-AD64-CCD5149D546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77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88E54-1776-45EB-AD64-CCD5149D546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47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logistics, tour planning,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spatial business intelligence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88E54-1776-45EB-AD64-CCD5149D546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3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logistics, tour planning,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spatial business intelligence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88E54-1776-45EB-AD64-CCD5149D546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3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Contraction hierarchies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88E54-1776-45EB-AD64-CCD5149D546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3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88E54-1776-45EB-AD64-CCD5149D54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47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use </a:t>
            </a:r>
            <a:r>
              <a:rPr lang="en-US" baseline="0" dirty="0" err="1" smtClean="0"/>
              <a:t>euclidean</a:t>
            </a:r>
            <a:r>
              <a:rPr lang="en-US" baseline="0" dirty="0" smtClean="0"/>
              <a:t> distance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88E54-1776-45EB-AD64-CCD5149D54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3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88E54-1776-45EB-AD64-CCD5149D54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20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logistics, tour planning,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spatial business intelligence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Our aim is to increase the</a:t>
            </a:r>
            <a:r>
              <a:rPr lang="en-US" sz="2400" i="1" dirty="0" smtClean="0"/>
              <a:t> throughput </a:t>
            </a:r>
            <a:r>
              <a:rPr lang="en-US" sz="2400" dirty="0" smtClean="0"/>
              <a:t>which means the total amount of time for the entire query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88E54-1776-45EB-AD64-CCD5149D54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3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88E54-1776-45EB-AD64-CCD5149D54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3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Contraction hierarchies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88E54-1776-45EB-AD64-CCD5149D54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3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88E54-1776-45EB-AD64-CCD5149D54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3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88E54-1776-45EB-AD64-CCD5149D54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47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4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5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4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8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2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4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5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9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9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8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5.jpe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8077200" cy="192722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Analytical </a:t>
            </a:r>
            <a:r>
              <a:rPr lang="en-US" sz="3600" dirty="0">
                <a:solidFill>
                  <a:schemeClr val="accent1"/>
                </a:solidFill>
              </a:rPr>
              <a:t>Queries on Road Networks: </a:t>
            </a:r>
            <a:r>
              <a:rPr lang="en-US" sz="3600" dirty="0" smtClean="0">
                <a:solidFill>
                  <a:schemeClr val="accent1"/>
                </a:solidFill>
              </a:rPr>
              <a:t/>
            </a:r>
            <a:br>
              <a:rPr lang="en-US" sz="3600" dirty="0" smtClean="0">
                <a:solidFill>
                  <a:schemeClr val="accent1"/>
                </a:solidFill>
              </a:rPr>
            </a:br>
            <a:r>
              <a:rPr lang="en-US" sz="3600" dirty="0" smtClean="0">
                <a:solidFill>
                  <a:schemeClr val="accent1"/>
                </a:solidFill>
              </a:rPr>
              <a:t>An Experimental Evaluation </a:t>
            </a:r>
            <a:r>
              <a:rPr lang="en-US" sz="3600" dirty="0">
                <a:solidFill>
                  <a:schemeClr val="accent1"/>
                </a:solidFill>
              </a:rPr>
              <a:t>of </a:t>
            </a:r>
            <a:r>
              <a:rPr lang="en-US" sz="3600" dirty="0" smtClean="0">
                <a:solidFill>
                  <a:schemeClr val="accent1"/>
                </a:solidFill>
              </a:rPr>
              <a:t/>
            </a:r>
            <a:br>
              <a:rPr lang="en-US" sz="3600" dirty="0" smtClean="0">
                <a:solidFill>
                  <a:schemeClr val="accent1"/>
                </a:solidFill>
              </a:rPr>
            </a:br>
            <a:r>
              <a:rPr lang="en-US" sz="3600" dirty="0" smtClean="0">
                <a:solidFill>
                  <a:schemeClr val="accent1"/>
                </a:solidFill>
              </a:rPr>
              <a:t>Two </a:t>
            </a:r>
            <a:r>
              <a:rPr lang="en-US" sz="3600" dirty="0">
                <a:solidFill>
                  <a:schemeClr val="accent1"/>
                </a:solidFill>
              </a:rPr>
              <a:t>System </a:t>
            </a:r>
            <a:r>
              <a:rPr lang="en-US" sz="3600" dirty="0" smtClean="0">
                <a:solidFill>
                  <a:schemeClr val="accent1"/>
                </a:solidFill>
              </a:rPr>
              <a:t>Architectures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" y="3505200"/>
            <a:ext cx="7810500" cy="3352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000" b="1" u="sng" dirty="0" err="1" smtClean="0">
                <a:solidFill>
                  <a:schemeClr val="tx1"/>
                </a:solidFill>
              </a:rPr>
              <a:t>Shangfu</a:t>
            </a:r>
            <a:r>
              <a:rPr lang="en-US" sz="3000" b="1" u="sng" dirty="0" smtClean="0">
                <a:solidFill>
                  <a:schemeClr val="tx1"/>
                </a:solidFill>
              </a:rPr>
              <a:t> </a:t>
            </a:r>
            <a:r>
              <a:rPr lang="en-US" sz="3000" b="1" u="sng" dirty="0" err="1" smtClean="0">
                <a:solidFill>
                  <a:schemeClr val="tx1"/>
                </a:solidFill>
              </a:rPr>
              <a:t>Peng</a:t>
            </a:r>
            <a:r>
              <a:rPr lang="en-US" sz="3000" b="1" dirty="0" smtClean="0">
                <a:solidFill>
                  <a:schemeClr val="tx1"/>
                </a:solidFill>
              </a:rPr>
              <a:t>		</a:t>
            </a:r>
            <a:r>
              <a:rPr lang="en-US" sz="3000" b="1" dirty="0" err="1" smtClean="0">
                <a:solidFill>
                  <a:schemeClr val="tx1"/>
                </a:solidFill>
              </a:rPr>
              <a:t>Hanan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</a:rPr>
              <a:t>Samet</a:t>
            </a:r>
            <a:endParaRPr lang="en-US" sz="3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600" dirty="0" smtClean="0">
                <a:solidFill>
                  <a:schemeClr val="tx1"/>
                </a:solidFill>
              </a:rPr>
              <a:t>            shangfu@cs.umd.edu                hjs@cs.umd.edu</a:t>
            </a:r>
          </a:p>
          <a:p>
            <a:pPr algn="ctr"/>
            <a:endParaRPr lang="en-US" sz="2600" dirty="0" smtClean="0">
              <a:solidFill>
                <a:schemeClr val="tx1"/>
              </a:solidFill>
            </a:endParaRPr>
          </a:p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Department </a:t>
            </a:r>
            <a:r>
              <a:rPr lang="en-US" sz="2600" dirty="0">
                <a:solidFill>
                  <a:schemeClr val="tx1"/>
                </a:solidFill>
              </a:rPr>
              <a:t>of Computer </a:t>
            </a:r>
            <a:r>
              <a:rPr lang="en-US" sz="2600" dirty="0" smtClean="0">
                <a:solidFill>
                  <a:schemeClr val="tx1"/>
                </a:solidFill>
              </a:rPr>
              <a:t>Science</a:t>
            </a:r>
            <a:endParaRPr lang="en-US" sz="2600" dirty="0">
              <a:solidFill>
                <a:schemeClr val="tx1"/>
              </a:solidFill>
            </a:endParaRPr>
          </a:p>
          <a:p>
            <a:pPr algn="ctr"/>
            <a:r>
              <a:rPr lang="en-US" sz="2600" dirty="0">
                <a:solidFill>
                  <a:schemeClr val="tx1"/>
                </a:solidFill>
              </a:rPr>
              <a:t>University of Maryland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</a:rPr>
              <a:t>College Park, MD 20742, USA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SIGSPATIAL 2015</a:t>
            </a:r>
          </a:p>
          <a:p>
            <a:pPr algn="ctr"/>
            <a:endParaRPr lang="en-US" dirty="0"/>
          </a:p>
        </p:txBody>
      </p:sp>
      <p:pic>
        <p:nvPicPr>
          <p:cNvPr id="4" name="Picture 2" descr="C:\Users\pengshangfu\Desktop\Research\sigspatial2014\UMD_ball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0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153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/>
                </a:solidFill>
              </a:rPr>
              <a:t>Hybrid Architecture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10627"/>
                <a:ext cx="8229600" cy="6575973"/>
              </a:xfrm>
            </p:spPr>
            <p:txBody>
              <a:bodyPr>
                <a:normAutofit/>
              </a:bodyPr>
              <a:lstStyle/>
              <a:p>
                <a:pPr marL="342900" lvl="2" indent="-342900"/>
                <a:r>
                  <a:rPr lang="en-US" dirty="0" smtClean="0"/>
                  <a:t>Decoupling the database from the distance computations </a:t>
                </a:r>
              </a:p>
              <a:p>
                <a:pPr marL="800100" lvl="3" indent="-342900">
                  <a:buFont typeface="Wingdings" pitchFamily="2" charset="2"/>
                  <a:buChar char="§"/>
                </a:pPr>
                <a:r>
                  <a:rPr lang="en-US" sz="2400" dirty="0" smtClean="0"/>
                  <a:t>Retrieving location datasets from a database</a:t>
                </a:r>
              </a:p>
              <a:p>
                <a:pPr marL="800100" lvl="3" indent="-342900">
                  <a:buFont typeface="Wingdings" pitchFamily="2" charset="2"/>
                  <a:buChar char="§"/>
                </a:pPr>
                <a:r>
                  <a:rPr lang="en-US" sz="2400" dirty="0" smtClean="0"/>
                  <a:t>Running distance computations in scanner module</a:t>
                </a:r>
                <a:endParaRPr lang="en-US" sz="2400" dirty="0"/>
              </a:p>
              <a:p>
                <a:pPr marL="342900" lvl="2" indent="-342900"/>
                <a:r>
                  <a:rPr lang="en-US" dirty="0" smtClean="0"/>
                  <a:t>Scanner module</a:t>
                </a:r>
              </a:p>
              <a:p>
                <a:pPr marL="800100" lvl="3" indent="-342900">
                  <a:buFont typeface="Wingdings" pitchFamily="2" charset="2"/>
                  <a:buChar char="§"/>
                </a:pPr>
                <a:r>
                  <a:rPr lang="en-US" sz="2400" dirty="0" smtClean="0"/>
                  <a:t>In memory</a:t>
                </a:r>
              </a:p>
              <a:p>
                <a:pPr marL="800100" lvl="3" indent="-342900">
                  <a:buFont typeface="Wingdings" pitchFamily="2" charset="2"/>
                  <a:buChar char="§"/>
                </a:pPr>
                <a:r>
                  <a:rPr lang="en-US" sz="2400" dirty="0" smtClean="0"/>
                  <a:t>Contains spatial indices</a:t>
                </a:r>
              </a:p>
              <a:p>
                <a:pPr marL="342900" lvl="2" indent="-342900"/>
                <a:r>
                  <a:rPr lang="en-US" dirty="0" smtClean="0"/>
                  <a:t>Optimizer module</a:t>
                </a:r>
              </a:p>
              <a:p>
                <a:pPr marL="800100" lvl="3" indent="-342900">
                  <a:buFont typeface="Wingdings" pitchFamily="2" charset="2"/>
                  <a:buChar char="§"/>
                </a:pPr>
                <a:r>
                  <a:rPr lang="en-US" sz="2400" dirty="0" smtClean="0"/>
                  <a:t>Improve the scan plan</a:t>
                </a:r>
              </a:p>
              <a:p>
                <a:pPr marL="800100" lvl="3" indent="-342900">
                  <a:buFont typeface="Wingdings" pitchFamily="2" charset="2"/>
                  <a:buChar char="§"/>
                </a:pPr>
                <a:r>
                  <a:rPr lang="en-US" sz="2400" dirty="0"/>
                  <a:t>E.g, distance matrix</a:t>
                </a:r>
              </a:p>
              <a:p>
                <a:pPr marL="457200" lvl="3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    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  <m:r>
                      <a:rPr lang="en-US" sz="2400" i="1">
                        <a:latin typeface="Cambria Math"/>
                      </a:rPr>
                      <m:t>×</m:t>
                    </m:r>
                    <m:r>
                      <a:rPr lang="en-US" sz="24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𝑁</m:t>
                    </m:r>
                    <m:r>
                      <a:rPr lang="en-US" sz="2400" i="1">
                        <a:latin typeface="Cambria Math"/>
                      </a:rPr>
                      <m:t>≫</m:t>
                    </m:r>
                    <m:r>
                      <a:rPr lang="en-US" sz="24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  <a:p>
                <a:pPr marL="800100" lvl="3" indent="-342900">
                  <a:buFont typeface="Wingdings" pitchFamily="2" charset="2"/>
                  <a:buChar char="§"/>
                </a:pPr>
                <a:r>
                  <a:rPr lang="en-US" sz="2400" dirty="0" smtClean="0"/>
                  <a:t>Users dispense </a:t>
                </a:r>
              </a:p>
              <a:p>
                <a:pPr marL="457200" lvl="3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with this step</a:t>
                </a:r>
              </a:p>
              <a:p>
                <a:pPr marL="457200" lvl="3" indent="0">
                  <a:buNone/>
                </a:pPr>
                <a:r>
                  <a:rPr lang="en-US" sz="2400" dirty="0" smtClean="0"/>
                  <a:t>     </a:t>
                </a:r>
              </a:p>
              <a:p>
                <a:pPr marL="457200" lvl="3" indent="0">
                  <a:buNone/>
                </a:pPr>
                <a:endParaRPr lang="en-US" sz="2400" dirty="0" smtClean="0"/>
              </a:p>
              <a:p>
                <a:pPr marL="342900" lvl="2" indent="-342900"/>
                <a:endParaRPr lang="en-US" b="0" dirty="0" smtClean="0"/>
              </a:p>
              <a:p>
                <a:pPr marL="342900" lvl="2" indent="-342900"/>
                <a:endParaRPr lang="en-US" dirty="0"/>
              </a:p>
              <a:p>
                <a:pPr marL="800100" lvl="3" indent="-342900"/>
                <a:endParaRPr lang="en-US" sz="2400" b="0" dirty="0" smtClean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10627"/>
                <a:ext cx="8229600" cy="6575973"/>
              </a:xfrm>
              <a:blipFill rotWithShape="1">
                <a:blip r:embed="rId3"/>
                <a:stretch>
                  <a:fillRect l="-963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3687818" y="2166219"/>
            <a:ext cx="5379982" cy="4158381"/>
            <a:chOff x="3324378" y="2514600"/>
            <a:chExt cx="5895822" cy="4557093"/>
          </a:xfrm>
        </p:grpSpPr>
        <p:sp>
          <p:nvSpPr>
            <p:cNvPr id="5" name="TextBox 4"/>
            <p:cNvSpPr txBox="1"/>
            <p:nvPr/>
          </p:nvSpPr>
          <p:spPr>
            <a:xfrm>
              <a:off x="4294992" y="4186278"/>
              <a:ext cx="752354" cy="40011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Helvetica"/>
                  <a:cs typeface="Helvetica"/>
                </a:rPr>
                <a:t>SQL</a:t>
              </a:r>
              <a:endParaRPr lang="en-US" sz="2000" i="1" dirty="0">
                <a:latin typeface="Helvetica"/>
                <a:cs typeface="Helvetica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302314" y="4734284"/>
              <a:ext cx="2917886" cy="6413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i="1" dirty="0" smtClean="0">
                  <a:solidFill>
                    <a:schemeClr val="tx1"/>
                  </a:solidFill>
                  <a:latin typeface="Helvetica"/>
                  <a:cs typeface="Helvetica"/>
                </a:rPr>
                <a:t>SCANS</a:t>
              </a:r>
              <a:endParaRPr lang="en-US" i="1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375060" y="4764763"/>
              <a:ext cx="1788457" cy="2751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"/>
                  <a:cs typeface="Helvetica"/>
                </a:rPr>
                <a:t>One-to-Many</a:t>
              </a:r>
              <a:endParaRPr lang="en-US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375061" y="5069096"/>
              <a:ext cx="1788456" cy="2777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"/>
                  <a:cs typeface="Helvetica"/>
                </a:rPr>
                <a:t>One-to-One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24280" y="5387058"/>
              <a:ext cx="2557296" cy="168463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sp>
          <p:nvSpPr>
            <p:cNvPr id="10" name="Rectangle 9"/>
            <p:cNvSpPr/>
            <p:nvPr/>
          </p:nvSpPr>
          <p:spPr>
            <a:xfrm>
              <a:off x="6312159" y="4381743"/>
              <a:ext cx="2903783" cy="29535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1400" i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ROAD NETWORK SCANNER</a:t>
              </a:r>
              <a:endParaRPr lang="en-US" sz="1400" i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43930" y="3226051"/>
              <a:ext cx="2415759" cy="45508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solidFill>
                    <a:schemeClr val="tx1"/>
                  </a:solidFill>
                  <a:latin typeface="Helvetica"/>
                  <a:cs typeface="Helvetica"/>
                </a:rPr>
                <a:t>ANALYSIS TOOL</a:t>
              </a:r>
              <a:endParaRPr lang="en-US" i="1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12" name="Straight Arrow Connector 11"/>
            <p:cNvCxnSpPr>
              <a:stCxn id="13" idx="2"/>
              <a:endCxn id="11" idx="0"/>
            </p:cNvCxnSpPr>
            <p:nvPr/>
          </p:nvCxnSpPr>
          <p:spPr>
            <a:xfrm flipH="1">
              <a:off x="5851810" y="2969683"/>
              <a:ext cx="1841" cy="25636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4414315" y="2514600"/>
              <a:ext cx="2878672" cy="45508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APPLICATIONS</a:t>
              </a:r>
              <a:endParaRPr lang="en-US" i="1"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14" name="Elbow Connector 13"/>
            <p:cNvCxnSpPr>
              <a:stCxn id="11" idx="1"/>
              <a:endCxn id="16" idx="1"/>
            </p:cNvCxnSpPr>
            <p:nvPr/>
          </p:nvCxnSpPr>
          <p:spPr>
            <a:xfrm rot="10800000" flipV="1">
              <a:off x="4268126" y="3453593"/>
              <a:ext cx="375805" cy="157559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3324378" y="5029184"/>
              <a:ext cx="1887493" cy="1934046"/>
              <a:chOff x="1415620" y="3869081"/>
              <a:chExt cx="1141816" cy="1569275"/>
            </a:xfrm>
            <a:solidFill>
              <a:schemeClr val="bg1">
                <a:lumMod val="65000"/>
              </a:schemeClr>
            </a:solidFill>
          </p:grpSpPr>
          <p:sp>
            <p:nvSpPr>
              <p:cNvPr id="16" name="Can 15"/>
              <p:cNvSpPr/>
              <p:nvPr/>
            </p:nvSpPr>
            <p:spPr>
              <a:xfrm>
                <a:off x="1415620" y="3869081"/>
                <a:ext cx="1141816" cy="1569275"/>
              </a:xfrm>
              <a:prstGeom prst="can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i="1" dirty="0" smtClean="0">
                    <a:solidFill>
                      <a:schemeClr val="tx1"/>
                    </a:solidFill>
                    <a:latin typeface="Helvetica"/>
                    <a:cs typeface="Helvetica"/>
                  </a:rPr>
                  <a:t>DATABASE</a:t>
                </a:r>
                <a:endParaRPr lang="en-US" sz="2000" i="1" dirty="0">
                  <a:solidFill>
                    <a:schemeClr val="tx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585036" y="5008986"/>
                <a:ext cx="802985" cy="26707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FFFF"/>
                    </a:solidFill>
                    <a:latin typeface="Helvetica"/>
                    <a:cs typeface="Helvetica"/>
                  </a:rPr>
                  <a:t>Datasets</a:t>
                </a:r>
              </a:p>
            </p:txBody>
          </p:sp>
        </p:grpSp>
        <p:cxnSp>
          <p:nvCxnSpPr>
            <p:cNvPr id="18" name="Elbow Connector 17"/>
            <p:cNvCxnSpPr>
              <a:stCxn id="11" idx="3"/>
              <a:endCxn id="20" idx="0"/>
            </p:cNvCxnSpPr>
            <p:nvPr/>
          </p:nvCxnSpPr>
          <p:spPr>
            <a:xfrm>
              <a:off x="7059689" y="3453593"/>
              <a:ext cx="708552" cy="257798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770070" y="3997047"/>
              <a:ext cx="1122798" cy="40011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Helvetica"/>
                  <a:cs typeface="Helvetica"/>
                </a:rPr>
                <a:t>SCANS</a:t>
              </a:r>
              <a:endParaRPr lang="en-US" sz="2000" i="1" dirty="0">
                <a:latin typeface="Helvetica"/>
                <a:cs typeface="Helvetica"/>
              </a:endParaRPr>
            </a:p>
          </p:txBody>
        </p:sp>
        <p:sp>
          <p:nvSpPr>
            <p:cNvPr id="20" name="Rectangle 112"/>
            <p:cNvSpPr/>
            <p:nvPr/>
          </p:nvSpPr>
          <p:spPr>
            <a:xfrm>
              <a:off x="7085089" y="3711391"/>
              <a:ext cx="1366304" cy="2856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1600" i="1" dirty="0" smtClean="0">
                  <a:solidFill>
                    <a:schemeClr val="tx1"/>
                  </a:solidFill>
                  <a:latin typeface="Helvetica"/>
                  <a:cs typeface="Helvetica"/>
                </a:rPr>
                <a:t>Optimizer</a:t>
              </a:r>
              <a:endParaRPr lang="en-US" sz="1600" i="1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1" name="Straight Arrow Connector 36"/>
            <p:cNvCxnSpPr>
              <a:stCxn id="20" idx="2"/>
              <a:endCxn id="10" idx="0"/>
            </p:cNvCxnSpPr>
            <p:nvPr/>
          </p:nvCxnSpPr>
          <p:spPr>
            <a:xfrm flipH="1">
              <a:off x="7764051" y="3997047"/>
              <a:ext cx="4190" cy="38469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16120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/>
                </a:solidFill>
              </a:rPr>
              <a:t>Outline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79437"/>
                <a:ext cx="8229600" cy="5973763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Background &amp; Motivation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/>
                  <a:t>Spatial analytical queries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 smtClean="0"/>
                  <a:t>Access patterns &amp; existing </a:t>
                </a:r>
                <a:r>
                  <a:rPr lang="en-US" sz="2400" dirty="0"/>
                  <a:t>methods</a:t>
                </a:r>
              </a:p>
              <a:p>
                <a:r>
                  <a:rPr lang="en-US" sz="2400" dirty="0" smtClean="0"/>
                  <a:t>Two architectures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 smtClean="0"/>
                  <a:t>Hybrid architecture 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b="1" dirty="0" smtClean="0">
                    <a:solidFill>
                      <a:schemeClr val="accent1"/>
                    </a:solidFill>
                  </a:rPr>
                  <a:t>Integrated architecture (inside a database)</a:t>
                </a:r>
              </a:p>
              <a:p>
                <a:pPr lvl="2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/>
                  <a:t>-distance oracle</a:t>
                </a:r>
              </a:p>
              <a:p>
                <a:pPr lvl="2">
                  <a:buFont typeface="Wingdings" pitchFamily="2" charset="2"/>
                  <a:buChar char="§"/>
                </a:pPr>
                <a:r>
                  <a:rPr lang="en-US" dirty="0" smtClean="0"/>
                  <a:t>SQL examples</a:t>
                </a:r>
              </a:p>
              <a:p>
                <a:r>
                  <a:rPr lang="en-US" sz="2400" dirty="0" smtClean="0"/>
                  <a:t>Evaluation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/>
                  <a:t>Throughput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/>
                  <a:t>Region query, KNN query and Density</a:t>
                </a:r>
              </a:p>
              <a:p>
                <a:r>
                  <a:rPr lang="en-US" sz="2400" dirty="0" smtClean="0"/>
                  <a:t>Conclusions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79437"/>
                <a:ext cx="8229600" cy="5973763"/>
              </a:xfrm>
              <a:blipFill rotWithShape="1">
                <a:blip r:embed="rId3"/>
                <a:stretch>
                  <a:fillRect l="-963" t="-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28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228600"/>
                <a:ext cx="8229600" cy="1143000"/>
              </a:xfrm>
            </p:spPr>
            <p:txBody>
              <a:bodyPr>
                <a:norm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3200" b="1" dirty="0" smtClean="0">
                    <a:solidFill>
                      <a:schemeClr val="accent1"/>
                    </a:solidFill>
                  </a:rPr>
                  <a:t>-</a:t>
                </a:r>
                <a:r>
                  <a:rPr lang="en-US" sz="3200" b="1" dirty="0">
                    <a:solidFill>
                      <a:schemeClr val="accent1"/>
                    </a:solidFill>
                  </a:rPr>
                  <a:t>D</a:t>
                </a:r>
                <a:r>
                  <a:rPr lang="en-US" sz="3200" b="1" dirty="0" smtClean="0">
                    <a:solidFill>
                      <a:schemeClr val="accent1"/>
                    </a:solidFill>
                  </a:rPr>
                  <a:t>istance Oracle (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3200" b="1" dirty="0" smtClean="0">
                    <a:solidFill>
                      <a:schemeClr val="accent1"/>
                    </a:solidFill>
                  </a:rPr>
                  <a:t>-DO)</a:t>
                </a:r>
                <a:endParaRPr lang="en-US" sz="32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228600"/>
                <a:ext cx="82296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533400"/>
                <a:ext cx="8229600" cy="62484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Assumes existence of well-separated pair decomposition (WSPD) on the road network</a:t>
                </a:r>
              </a:p>
              <a:p>
                <a:r>
                  <a:rPr lang="en-US" sz="2400" dirty="0" smtClean="0"/>
                  <a:t>Can represent the distance between any two points in A and B by one value with an epsilon </a:t>
                </a:r>
                <a:r>
                  <a:rPr lang="en-US" sz="2400" dirty="0"/>
                  <a:t>error </a:t>
                </a:r>
                <a:r>
                  <a:rPr lang="en-US" sz="2400" dirty="0" smtClean="0"/>
                  <a:t>tolerance</a:t>
                </a:r>
              </a:p>
              <a:p>
                <a:endParaRPr lang="en-US" sz="2400" b="0" i="1" dirty="0" smtClean="0">
                  <a:latin typeface="Cambria Math"/>
                </a:endParaRPr>
              </a:p>
              <a:p>
                <a:endParaRPr lang="en-US" sz="2400" i="1" dirty="0">
                  <a:latin typeface="Cambria Math"/>
                </a:endParaRPr>
              </a:p>
              <a:p>
                <a:endParaRPr lang="en-US" sz="2400" b="0" i="1" dirty="0" smtClean="0">
                  <a:latin typeface="Cambria Math"/>
                </a:endParaRPr>
              </a:p>
              <a:p>
                <a:endParaRPr lang="en-US" sz="2400" i="1" dirty="0">
                  <a:latin typeface="Cambria Math"/>
                </a:endParaRPr>
              </a:p>
              <a:p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24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 well-separated pairs, each well-separate pair can be represented as a key-value pair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 smtClean="0"/>
                  <a:t>USA road network with 24 million vertices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𝜖</m:t>
                    </m:r>
                    <m:r>
                      <a:rPr lang="en-US" sz="2400" b="0" i="1" smtClean="0">
                        <a:latin typeface="Cambria Math"/>
                      </a:rPr>
                      <m:t>=0.25</m:t>
                    </m:r>
                  </m:oMath>
                </a14:m>
                <a:r>
                  <a:rPr lang="en-US" sz="2400" dirty="0" smtClean="0"/>
                  <a:t>,  4.6 billion key-value pairs, 55 GB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533400"/>
                <a:ext cx="8229600" cy="6248400"/>
              </a:xfrm>
              <a:blipFill rotWithShape="1">
                <a:blip r:embed="rId3"/>
                <a:stretch>
                  <a:fillRect l="-963" t="-780" r="-1630" b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pengshangfu\Desktop\Research\sigspatial2015\fig-silver-spring-dumbbell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390" y="2819400"/>
            <a:ext cx="2991410" cy="19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53631" y="2266890"/>
                <a:ext cx="6724469" cy="4001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2000" b="0" i="0" smtClean="0">
                          <a:latin typeface="Cambria Math"/>
                          <a:ea typeface="Cambria Math"/>
                        </a:rPr>
                        <m:t>, </m:t>
                      </m:r>
                      <m:d>
                        <m:d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1−</m:t>
                          </m:r>
                          <m:r>
                            <a:rPr lang="en-US" sz="2000" i="1">
                              <a:latin typeface="Cambria Math"/>
                            </a:rPr>
                            <m:t>𝜖</m:t>
                          </m:r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𝜖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𝐴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𝑠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1+</m:t>
                          </m:r>
                          <m:r>
                            <a:rPr lang="en-US" sz="2000" i="1">
                              <a:latin typeface="Cambria Math"/>
                            </a:rPr>
                            <m:t>𝜖</m:t>
                          </m:r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𝜖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𝐴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631" y="2266890"/>
                <a:ext cx="6724469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65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228600"/>
                <a:ext cx="8229600" cy="11430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3200" b="1" dirty="0" smtClean="0">
                    <a:solidFill>
                      <a:schemeClr val="accent1"/>
                    </a:solidFill>
                  </a:rPr>
                  <a:t>Example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3200" b="1" dirty="0" smtClean="0">
                    <a:solidFill>
                      <a:schemeClr val="accent1"/>
                    </a:solidFill>
                  </a:rPr>
                  <a:t>-</a:t>
                </a:r>
                <a:r>
                  <a:rPr lang="en-US" sz="3200" b="1" dirty="0">
                    <a:solidFill>
                      <a:schemeClr val="accent1"/>
                    </a:solidFill>
                  </a:rPr>
                  <a:t>D</a:t>
                </a:r>
                <a:r>
                  <a:rPr lang="en-US" sz="3200" b="1" dirty="0" smtClean="0">
                    <a:solidFill>
                      <a:schemeClr val="accent1"/>
                    </a:solidFill>
                  </a:rPr>
                  <a:t>istance Oracle </a:t>
                </a:r>
                <a:r>
                  <a:rPr lang="en-US" sz="3200" b="1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accent1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3200" b="1" dirty="0">
                    <a:solidFill>
                      <a:schemeClr val="accent1"/>
                    </a:solidFill>
                  </a:rPr>
                  <a:t>-DO)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228600"/>
                <a:ext cx="8229600" cy="1143000"/>
              </a:xfrm>
              <a:blipFill rotWithShape="1"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5334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 smtClean="0"/>
                  <a:t>-approximate result </a:t>
                </a:r>
                <a:r>
                  <a:rPr lang="en-US" sz="2400" dirty="0"/>
                  <a:t>good enough?</a:t>
                </a:r>
              </a:p>
              <a:p>
                <a:r>
                  <a:rPr lang="en-US" sz="2400" dirty="0" smtClean="0"/>
                  <a:t>In average, the error is less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𝜖</m:t>
                    </m:r>
                    <m:r>
                      <a:rPr lang="en-US" sz="2400" b="0" i="1" smtClean="0">
                        <a:latin typeface="Cambria Math"/>
                      </a:rPr>
                      <m:t>/10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533400"/>
                <a:ext cx="8229600" cy="4525963"/>
              </a:xfrm>
              <a:blipFill rotWithShape="1">
                <a:blip r:embed="rId4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C:\Users\pengshangfu\Desktop\Research\sigspatial2015\slid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78296"/>
            <a:ext cx="5638800" cy="345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4190536"/>
                  </p:ext>
                </p:extLst>
              </p:nvPr>
            </p:nvGraphicFramePr>
            <p:xfrm>
              <a:off x="343306" y="2178296"/>
              <a:ext cx="2899082" cy="21271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79882"/>
                    <a:gridCol w="1219200"/>
                  </a:tblGrid>
                  <a:tr h="4254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Method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Result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254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</m:oMath>
                          </a14:m>
                          <a:r>
                            <a:rPr lang="en-US" dirty="0" smtClean="0"/>
                            <a:t>-DO,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=0.25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27.802</a:t>
                          </a:r>
                          <a:r>
                            <a:rPr lang="en-US" baseline="0" dirty="0" smtClean="0"/>
                            <a:t> KM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254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Exact</a:t>
                          </a:r>
                          <a:r>
                            <a:rPr lang="en-US" baseline="0" dirty="0" smtClean="0"/>
                            <a:t> Distance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28.546</a:t>
                          </a:r>
                          <a:r>
                            <a:rPr lang="en-US" baseline="0" dirty="0" smtClean="0"/>
                            <a:t> KM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254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Google Maps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29.3 KM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254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Euclidean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14.649</a:t>
                          </a:r>
                          <a:r>
                            <a:rPr lang="en-US" baseline="0" dirty="0" smtClean="0"/>
                            <a:t> KM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4190536"/>
                  </p:ext>
                </p:extLst>
              </p:nvPr>
            </p:nvGraphicFramePr>
            <p:xfrm>
              <a:off x="343306" y="2178296"/>
              <a:ext cx="2899082" cy="21271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79882"/>
                    <a:gridCol w="1219200"/>
                  </a:tblGrid>
                  <a:tr h="4254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Method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Result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254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t="-107143" r="-72464" b="-3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27.802</a:t>
                          </a:r>
                          <a:r>
                            <a:rPr lang="en-US" baseline="0" dirty="0" smtClean="0"/>
                            <a:t> KM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254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Exact</a:t>
                          </a:r>
                          <a:r>
                            <a:rPr lang="en-US" baseline="0" dirty="0" smtClean="0"/>
                            <a:t> Distance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28.546</a:t>
                          </a:r>
                          <a:r>
                            <a:rPr lang="en-US" baseline="0" dirty="0" smtClean="0"/>
                            <a:t> KM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254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Google Maps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29.3 KM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254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Euclidean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14.649</a:t>
                          </a:r>
                          <a:r>
                            <a:rPr lang="en-US" baseline="0" dirty="0" smtClean="0"/>
                            <a:t> KM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29934" y="5786735"/>
                <a:ext cx="6385466" cy="4616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h𝑡𝑡𝑝</m:t>
                      </m:r>
                      <m:r>
                        <a:rPr lang="en-US" sz="2400" i="1" smtClean="0">
                          <a:latin typeface="Cambria Math"/>
                        </a:rPr>
                        <m:t>://</m:t>
                      </m:r>
                      <m:r>
                        <a:rPr lang="en-US" sz="2400" i="1" smtClean="0">
                          <a:latin typeface="Cambria Math"/>
                        </a:rPr>
                        <m:t>𝑠𝑎𝑚𝑒𝑡𝑛𝑔𝑖𝑛𝑥</m:t>
                      </m:r>
                      <m:r>
                        <a:rPr lang="en-US" sz="2400" i="1" smtClean="0">
                          <a:latin typeface="Cambria Math"/>
                        </a:rPr>
                        <m:t>.</m:t>
                      </m:r>
                      <m:r>
                        <a:rPr lang="en-US" sz="2400" i="1" smtClean="0">
                          <a:latin typeface="Cambria Math"/>
                        </a:rPr>
                        <m:t>𝑢𝑚𝑖𝑎𝑐𝑠</m:t>
                      </m:r>
                      <m:r>
                        <a:rPr lang="en-US" sz="2400" i="1" smtClean="0">
                          <a:latin typeface="Cambria Math"/>
                        </a:rPr>
                        <m:t>.</m:t>
                      </m:r>
                      <m:r>
                        <a:rPr lang="en-US" sz="2400" i="1" smtClean="0">
                          <a:latin typeface="Cambria Math"/>
                        </a:rPr>
                        <m:t>𝑢𝑚𝑑</m:t>
                      </m:r>
                      <m:r>
                        <a:rPr lang="en-US" sz="2400" i="1" smtClean="0">
                          <a:latin typeface="Cambria Math"/>
                        </a:rPr>
                        <m:t>.</m:t>
                      </m:r>
                      <m:r>
                        <a:rPr lang="en-US" sz="2400" i="1" smtClean="0">
                          <a:latin typeface="Cambria Math"/>
                        </a:rPr>
                        <m:t>𝑒𝑑𝑢</m:t>
                      </m:r>
                      <m:r>
                        <a:rPr lang="en-US" sz="2400" i="1" smtClean="0">
                          <a:latin typeface="Cambria Math"/>
                        </a:rPr>
                        <m:t>/</m:t>
                      </m:r>
                      <m:r>
                        <a:rPr lang="en-US" sz="2400" b="0" i="1" smtClean="0">
                          <a:latin typeface="Cambria Math"/>
                        </a:rPr>
                        <m:t>𝑜𝑟𝑎𝑐𝑙𝑒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934" y="5786735"/>
                <a:ext cx="6385466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710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697907" y="1671934"/>
            <a:ext cx="4796185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Road networks from </a:t>
            </a:r>
            <a:r>
              <a:rPr lang="en-US" sz="2400" dirty="0" err="1" smtClean="0"/>
              <a:t>OpenStreetMap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018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/>
                </a:solidFill>
              </a:rPr>
              <a:t>Integrated Architecture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8423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Embed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 smtClean="0"/>
                  <a:t>-DO into a database </a:t>
                </a:r>
              </a:p>
              <a:p>
                <a:r>
                  <a:rPr lang="en-US" sz="2400" i="1" dirty="0" err="1" smtClean="0"/>
                  <a:t>Dist</a:t>
                </a:r>
                <a:r>
                  <a:rPr lang="en-US" sz="2400" i="1" dirty="0" smtClean="0"/>
                  <a:t>(lat1, lon1, lat2, lon2)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 smtClean="0"/>
                  <a:t>A B-tree lookup</a:t>
                </a:r>
              </a:p>
              <a:p>
                <a:r>
                  <a:rPr lang="en-US" sz="2400" dirty="0" smtClean="0"/>
                  <a:t>Leverage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 err="1" smtClean="0"/>
                  <a:t>GiST</a:t>
                </a:r>
                <a:r>
                  <a:rPr lang="en-US" sz="2400" dirty="0" smtClean="0"/>
                  <a:t> and Indices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 smtClean="0"/>
                  <a:t>Query Optimization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 smtClean="0"/>
                  <a:t>SQL language</a:t>
                </a:r>
              </a:p>
              <a:p>
                <a:endParaRPr lang="en-US" sz="24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8423"/>
                <a:ext cx="8229600" cy="4525963"/>
              </a:xfrm>
              <a:blipFill rotWithShape="1">
                <a:blip r:embed="rId2"/>
                <a:stretch>
                  <a:fillRect l="-963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4125819" y="552223"/>
            <a:ext cx="5029200" cy="4619816"/>
            <a:chOff x="1788304" y="1417743"/>
            <a:chExt cx="4885439" cy="4487757"/>
          </a:xfrm>
        </p:grpSpPr>
        <p:sp>
          <p:nvSpPr>
            <p:cNvPr id="4" name="Rectangle 3"/>
            <p:cNvSpPr/>
            <p:nvPr/>
          </p:nvSpPr>
          <p:spPr>
            <a:xfrm>
              <a:off x="1788305" y="3084700"/>
              <a:ext cx="4885438" cy="9160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i="1" dirty="0" smtClean="0">
                  <a:latin typeface="Arial"/>
                  <a:cs typeface="Arial"/>
                </a:rPr>
                <a:t>Logical Layer</a:t>
              </a:r>
              <a:endParaRPr lang="en-US" sz="2000" i="1" dirty="0"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3095" y="3566717"/>
              <a:ext cx="2304083" cy="37845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FFFFFF"/>
                  </a:solidFill>
                  <a:latin typeface="Arial"/>
                  <a:cs typeface="Arial"/>
                </a:rPr>
                <a:t>Query Optimization</a:t>
              </a:r>
              <a:endParaRPr lang="en-US" sz="16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88305" y="4091497"/>
              <a:ext cx="4885438" cy="11201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i="1" dirty="0" smtClean="0">
                  <a:solidFill>
                    <a:schemeClr val="tx1"/>
                  </a:solidFill>
                  <a:latin typeface="Arial"/>
                  <a:cs typeface="Arial"/>
                </a:rPr>
                <a:t>Physical Layer</a:t>
              </a:r>
            </a:p>
            <a:p>
              <a:pPr algn="r"/>
              <a:endParaRPr lang="en-US" i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88304" y="2425011"/>
              <a:ext cx="4885439" cy="5825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latin typeface="Arial"/>
                  <a:cs typeface="Arial"/>
                </a:rPr>
                <a:t>Query Language Parsing</a:t>
              </a:r>
              <a:endParaRPr lang="en-US" i="1" dirty="0">
                <a:latin typeface="Arial"/>
                <a:cs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799008" y="5289389"/>
              <a:ext cx="3150695" cy="4048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rgbClr val="FFFFFF"/>
                  </a:solidFill>
                  <a:latin typeface="Arial"/>
                  <a:cs typeface="Arial"/>
                </a:rPr>
                <a:t>DISTANCE ORACLE</a:t>
              </a:r>
              <a:endParaRPr lang="en-US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53931" y="1939057"/>
              <a:ext cx="637990" cy="36933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SQL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53614" y="3142853"/>
              <a:ext cx="1033622" cy="33507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>
                  <a:solidFill>
                    <a:srgbClr val="FFFFFF"/>
                  </a:solidFill>
                  <a:latin typeface="Arial"/>
                  <a:cs typeface="Arial"/>
                </a:rPr>
                <a:t>DIST()</a:t>
              </a:r>
              <a:endParaRPr lang="en-US" sz="1600" i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49703" y="5289389"/>
              <a:ext cx="1724039" cy="40483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rial"/>
                  <a:cs typeface="Arial"/>
                </a:rPr>
                <a:t>DATASETS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16781" y="3566717"/>
              <a:ext cx="2405126" cy="37845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FFFFFF"/>
                  </a:solidFill>
                  <a:latin typeface="Arial"/>
                  <a:cs typeface="Arial"/>
                </a:rPr>
                <a:t>Relational Operators</a:t>
              </a:r>
              <a:endParaRPr lang="en-US" sz="16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53614" y="4335394"/>
              <a:ext cx="753576" cy="3833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solidFill>
                    <a:srgbClr val="7F7F7F"/>
                  </a:solidFill>
                  <a:latin typeface="Arial"/>
                  <a:cs typeface="Arial"/>
                </a:rPr>
                <a:t>GIST</a:t>
              </a:r>
              <a:endParaRPr lang="en-US" i="1" dirty="0">
                <a:solidFill>
                  <a:srgbClr val="7F7F7F"/>
                </a:solidFill>
                <a:latin typeface="Arial"/>
                <a:cs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02875" y="4335394"/>
              <a:ext cx="1449629" cy="3833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solidFill>
                    <a:srgbClr val="7F7F7F"/>
                  </a:solidFill>
                  <a:latin typeface="Arial"/>
                  <a:cs typeface="Arial"/>
                </a:rPr>
                <a:t>INDICES</a:t>
              </a:r>
              <a:endParaRPr lang="en-US" i="1" dirty="0">
                <a:solidFill>
                  <a:srgbClr val="7F7F7F"/>
                </a:solidFill>
                <a:latin typeface="Arial"/>
                <a:cs typeface="Arial"/>
              </a:endParaRPr>
            </a:p>
          </p:txBody>
        </p:sp>
        <p:cxnSp>
          <p:nvCxnSpPr>
            <p:cNvPr id="15" name="Straight Arrow Connector 14"/>
            <p:cNvCxnSpPr>
              <a:stCxn id="16" idx="2"/>
              <a:endCxn id="7" idx="0"/>
            </p:cNvCxnSpPr>
            <p:nvPr/>
          </p:nvCxnSpPr>
          <p:spPr>
            <a:xfrm flipH="1">
              <a:off x="4231024" y="1872826"/>
              <a:ext cx="5166" cy="55218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2796854" y="1417743"/>
              <a:ext cx="2878672" cy="45508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solidFill>
                    <a:srgbClr val="FFFFFF"/>
                  </a:solidFill>
                  <a:latin typeface="Arial"/>
                  <a:cs typeface="Arial"/>
                </a:rPr>
                <a:t>APPLICATIONS</a:t>
              </a:r>
              <a:endParaRPr lang="en-US" i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56579" y="5302346"/>
              <a:ext cx="915595" cy="6031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sp>
          <p:nvSpPr>
            <p:cNvPr id="18" name="Rectangle 17"/>
            <p:cNvSpPr/>
            <p:nvPr/>
          </p:nvSpPr>
          <p:spPr>
            <a:xfrm>
              <a:off x="1853095" y="4867740"/>
              <a:ext cx="4768812" cy="343899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i="1" dirty="0" smtClean="0">
                  <a:solidFill>
                    <a:schemeClr val="tx1"/>
                  </a:solidFill>
                  <a:latin typeface="Helvetica"/>
                  <a:cs typeface="Helvetica"/>
                </a:rPr>
                <a:t>Lookups</a:t>
              </a:r>
              <a:endParaRPr lang="en-US" i="1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10753" y="4895394"/>
              <a:ext cx="1788457" cy="2751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Helvetica"/>
                  <a:cs typeface="Helvetica"/>
                </a:rPr>
                <a:t>One-to-Many</a:t>
              </a:r>
              <a:endParaRPr lang="en-US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94574" y="4894125"/>
              <a:ext cx="1788456" cy="2777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"/>
                  <a:cs typeface="Helvetica"/>
                </a:rPr>
                <a:t>One-to-One</a:t>
              </a:r>
            </a:p>
          </p:txBody>
        </p:sp>
        <p:sp>
          <p:nvSpPr>
            <p:cNvPr id="21" name="Rectangle 23"/>
            <p:cNvSpPr/>
            <p:nvPr/>
          </p:nvSpPr>
          <p:spPr>
            <a:xfrm>
              <a:off x="5549408" y="3142853"/>
              <a:ext cx="1033622" cy="33507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>
                  <a:solidFill>
                    <a:srgbClr val="FFFFFF"/>
                  </a:solidFill>
                  <a:latin typeface="Arial"/>
                  <a:cs typeface="Arial"/>
                </a:rPr>
                <a:t>UDFs</a:t>
              </a:r>
              <a:endParaRPr lang="en-US" sz="1600" i="1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93971" y="5257800"/>
            <a:ext cx="8461047" cy="110799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latin typeface="Consolas" pitchFamily="49" charset="0"/>
                <a:cs typeface="Consolas" pitchFamily="49" charset="0"/>
              </a:rPr>
              <a:t>-- Road distance between White House and US Capitol</a:t>
            </a:r>
          </a:p>
          <a:p>
            <a:r>
              <a:rPr lang="en-US" sz="2200" dirty="0" smtClean="0">
                <a:latin typeface="Consolas" pitchFamily="49" charset="0"/>
                <a:cs typeface="Consolas" pitchFamily="49" charset="0"/>
              </a:rPr>
              <a:t>SELECT DIST(38.8977, -77.0366, 38.8898, -77.0091)</a:t>
            </a:r>
          </a:p>
          <a:p>
            <a:r>
              <a:rPr lang="en-US" sz="2200" dirty="0" smtClean="0">
                <a:latin typeface="Consolas" pitchFamily="49" charset="0"/>
                <a:cs typeface="Consolas" pitchFamily="49" charset="0"/>
              </a:rPr>
              <a:t>-- This produces 2144.7 (meters)</a:t>
            </a:r>
          </a:p>
        </p:txBody>
      </p:sp>
    </p:spTree>
    <p:extLst>
      <p:ext uri="{BB962C8B-B14F-4D97-AF65-F5344CB8AC3E}">
        <p14:creationId xmlns:p14="http://schemas.microsoft.com/office/powerpoint/2010/main" val="315859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/>
                </a:solidFill>
              </a:rPr>
              <a:t>Example Query Using Integrated </a:t>
            </a:r>
            <a:r>
              <a:rPr lang="en-US" sz="3200" b="1" dirty="0">
                <a:solidFill>
                  <a:schemeClr val="accent1"/>
                </a:solidFill>
              </a:rPr>
              <a:t>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Find </a:t>
            </a:r>
            <a:r>
              <a:rPr lang="en-US" sz="2400" dirty="0"/>
              <a:t>up to 100 houses with the </a:t>
            </a:r>
            <a:r>
              <a:rPr lang="en-US" sz="2400" dirty="0" smtClean="0"/>
              <a:t>maximum number </a:t>
            </a:r>
            <a:r>
              <a:rPr lang="en-US" sz="2400" dirty="0"/>
              <a:t>of parks that lie within </a:t>
            </a:r>
            <a:r>
              <a:rPr lang="en-US" sz="2400" dirty="0" smtClean="0"/>
              <a:t>0.5 </a:t>
            </a:r>
            <a:r>
              <a:rPr lang="en-US" sz="2400" dirty="0"/>
              <a:t>km of road distance from </a:t>
            </a:r>
            <a:r>
              <a:rPr lang="en-US" sz="2400" dirty="0" smtClean="0"/>
              <a:t>the houses </a:t>
            </a:r>
            <a:r>
              <a:rPr lang="en-US" sz="2400" dirty="0"/>
              <a:t>sorted by the number of such parks</a:t>
            </a:r>
            <a:r>
              <a:rPr lang="en-US" sz="2400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Tables: </a:t>
            </a:r>
            <a:r>
              <a:rPr lang="en-US" sz="2400" i="1" dirty="0"/>
              <a:t>houses(id, </a:t>
            </a:r>
            <a:r>
              <a:rPr lang="en-US" sz="2400" i="1" dirty="0" err="1"/>
              <a:t>lat</a:t>
            </a:r>
            <a:r>
              <a:rPr lang="en-US" sz="2400" i="1" dirty="0"/>
              <a:t>, </a:t>
            </a:r>
            <a:r>
              <a:rPr lang="en-US" sz="2400" i="1" dirty="0" err="1"/>
              <a:t>lon</a:t>
            </a:r>
            <a:r>
              <a:rPr lang="en-US" sz="2400" i="1" dirty="0"/>
              <a:t>)  </a:t>
            </a:r>
            <a:r>
              <a:rPr lang="en-US" sz="2400" dirty="0"/>
              <a:t>and  </a:t>
            </a:r>
            <a:r>
              <a:rPr lang="en-US" sz="2400" i="1" dirty="0"/>
              <a:t>parks(id, </a:t>
            </a:r>
            <a:r>
              <a:rPr lang="en-US" sz="2400" i="1" dirty="0" err="1"/>
              <a:t>lat</a:t>
            </a:r>
            <a:r>
              <a:rPr lang="en-US" sz="2400" i="1" dirty="0"/>
              <a:t>, </a:t>
            </a:r>
            <a:r>
              <a:rPr lang="en-US" sz="2400" i="1" dirty="0" err="1"/>
              <a:t>lon</a:t>
            </a:r>
            <a:r>
              <a:rPr lang="en-US" sz="2400" i="1" dirty="0"/>
              <a:t>)</a:t>
            </a:r>
          </a:p>
          <a:p>
            <a:pPr lvl="2">
              <a:buFont typeface="Wingdings" pitchFamily="2" charset="2"/>
              <a:buChar char="§"/>
            </a:pPr>
            <a:endParaRPr lang="en-US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03964" y="2541925"/>
            <a:ext cx="8461047" cy="3477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latin typeface="Consolas" pitchFamily="49" charset="0"/>
                <a:cs typeface="Consolas" pitchFamily="49" charset="0"/>
              </a:rPr>
              <a:t>SELECT id, count(*) as count</a:t>
            </a:r>
          </a:p>
          <a:p>
            <a:r>
              <a:rPr lang="en-US" sz="2200" dirty="0" smtClean="0">
                <a:latin typeface="Consolas" pitchFamily="49" charset="0"/>
                <a:cs typeface="Consolas" pitchFamily="49" charset="0"/>
              </a:rPr>
              <a:t>FROM ( SELECT houses.id as id, </a:t>
            </a:r>
          </a:p>
          <a:p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          DIST(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houses.lat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houses.lon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               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parks.lat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, 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parks.lon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) as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dist</a:t>
            </a:r>
            <a:endParaRPr lang="en-US" sz="22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   FROM houses, parks</a:t>
            </a:r>
          </a:p>
          <a:p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  ) as foo</a:t>
            </a:r>
          </a:p>
          <a:p>
            <a:r>
              <a:rPr lang="en-US" sz="2200" dirty="0" smtClean="0">
                <a:latin typeface="Consolas" pitchFamily="49" charset="0"/>
                <a:cs typeface="Consolas" pitchFamily="49" charset="0"/>
              </a:rPr>
              <a:t>WHERE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dist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&lt; 500  -- 0.5km in meters</a:t>
            </a:r>
          </a:p>
          <a:p>
            <a:r>
              <a:rPr lang="en-US" sz="2200" dirty="0" smtClean="0">
                <a:latin typeface="Consolas" pitchFamily="49" charset="0"/>
                <a:cs typeface="Consolas" pitchFamily="49" charset="0"/>
              </a:rPr>
              <a:t>GROUP BY id</a:t>
            </a:r>
          </a:p>
          <a:p>
            <a:r>
              <a:rPr lang="en-US" sz="2200" dirty="0" smtClean="0">
                <a:latin typeface="Consolas" pitchFamily="49" charset="0"/>
                <a:cs typeface="Consolas" pitchFamily="49" charset="0"/>
              </a:rPr>
              <a:t>ORDER BY count DESC</a:t>
            </a:r>
          </a:p>
          <a:p>
            <a:r>
              <a:rPr lang="en-US" sz="2200" dirty="0" smtClean="0">
                <a:latin typeface="Consolas" pitchFamily="49" charset="0"/>
                <a:cs typeface="Consolas" pitchFamily="49" charset="0"/>
              </a:rPr>
              <a:t>LIMIT 100;</a:t>
            </a:r>
          </a:p>
        </p:txBody>
      </p:sp>
    </p:spTree>
    <p:extLst>
      <p:ext uri="{BB962C8B-B14F-4D97-AF65-F5344CB8AC3E}">
        <p14:creationId xmlns:p14="http://schemas.microsoft.com/office/powerpoint/2010/main" val="102624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/>
                </a:solidFill>
              </a:rPr>
              <a:t>KNN Example Using </a:t>
            </a:r>
            <a:r>
              <a:rPr lang="en-US" sz="3200" b="1" dirty="0">
                <a:solidFill>
                  <a:schemeClr val="accent1"/>
                </a:solidFill>
              </a:rPr>
              <a:t>Integrated Architecture</a:t>
            </a:r>
            <a:endParaRPr lang="en-US" sz="32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570561"/>
                <a:ext cx="8448808" cy="6439839"/>
              </a:xfrm>
            </p:spPr>
            <p:txBody>
              <a:bodyPr>
                <a:noAutofit/>
              </a:bodyPr>
              <a:lstStyle/>
              <a:p>
                <a:r>
                  <a:rPr lang="en-US" sz="2400" i="1" dirty="0" smtClean="0"/>
                  <a:t>K</a:t>
                </a:r>
                <a:r>
                  <a:rPr lang="en-US" sz="2400" dirty="0"/>
                  <a:t> nearest </a:t>
                </a:r>
                <a:r>
                  <a:rPr lang="en-US" sz="2400" dirty="0" smtClean="0"/>
                  <a:t>neighbors (One-to-One version)</a:t>
                </a:r>
                <a:endParaRPr lang="en-US" sz="2400" dirty="0"/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i="1" dirty="0" smtClean="0"/>
                  <a:t>POI(id, </a:t>
                </a:r>
                <a:r>
                  <a:rPr lang="en-US" sz="2400" i="1" dirty="0" err="1" smtClean="0"/>
                  <a:t>lat</a:t>
                </a:r>
                <a:r>
                  <a:rPr lang="en-US" sz="2400" i="1" dirty="0" smtClean="0"/>
                  <a:t>, </a:t>
                </a:r>
                <a:r>
                  <a:rPr lang="en-US" sz="2400" i="1" dirty="0" err="1" smtClean="0"/>
                  <a:t>lon</a:t>
                </a:r>
                <a:r>
                  <a:rPr lang="en-US" sz="2400" i="1" dirty="0" smtClean="0"/>
                  <a:t>)  </a:t>
                </a:r>
                <a:r>
                  <a:rPr lang="en-US" sz="2400" dirty="0" smtClean="0"/>
                  <a:t>and  a source location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 smtClean="0"/>
                  <a:t>Need to avoid computing all pairs of the source and </a:t>
                </a:r>
                <a:r>
                  <a:rPr lang="en-US" sz="2400" i="1" dirty="0" smtClean="0"/>
                  <a:t>POI</a:t>
                </a:r>
              </a:p>
              <a:p>
                <a:pPr marL="2286000" lvl="5" indent="0">
                  <a:buNone/>
                </a:pPr>
                <a:r>
                  <a:rPr lang="en-US" sz="2400" dirty="0" smtClean="0"/>
                  <a:t>Algorithm:</a:t>
                </a:r>
              </a:p>
              <a:p>
                <a:pPr marL="2743200" lvl="5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Obtain the </a:t>
                </a:r>
                <a:r>
                  <a:rPr lang="en-US" sz="2400" i="1" dirty="0" smtClean="0">
                    <a:solidFill>
                      <a:schemeClr val="accent1"/>
                    </a:solidFill>
                  </a:rPr>
                  <a:t>K nearest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Euclidean distance neighbors using </a:t>
                </a:r>
                <a:r>
                  <a:rPr lang="en-US" sz="2400" dirty="0" err="1" smtClean="0">
                    <a:solidFill>
                      <a:schemeClr val="accent1"/>
                    </a:solidFill>
                  </a:rPr>
                  <a:t>GiST</a:t>
                </a:r>
                <a:endParaRPr lang="en-US" sz="2400" dirty="0" smtClean="0">
                  <a:solidFill>
                    <a:schemeClr val="accent1"/>
                  </a:solidFill>
                </a:endParaRPr>
              </a:p>
              <a:p>
                <a:pPr marL="2743200" lvl="5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accent2"/>
                    </a:solidFill>
                  </a:rPr>
                  <a:t>Compute their network distances and select the maximum one, 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2743200" lvl="5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accent4"/>
                    </a:solidFill>
                  </a:rPr>
                  <a:t>Obtain all nearest objects whose Euclidean distance is less than or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4"/>
                    </a:solidFill>
                  </a:rPr>
                  <a:t> , and then compute their network distances</a:t>
                </a:r>
              </a:p>
              <a:p>
                <a:pPr marL="2743200" lvl="5" indent="-457200">
                  <a:buFont typeface="+mj-lt"/>
                  <a:buAutoNum type="arabicPeriod"/>
                </a:pPr>
                <a:r>
                  <a:rPr lang="en-US" sz="2400" dirty="0" smtClean="0"/>
                  <a:t>Retain the </a:t>
                </a:r>
                <a:r>
                  <a:rPr lang="en-US" sz="2400" i="1" dirty="0" smtClean="0"/>
                  <a:t>K</a:t>
                </a:r>
                <a:r>
                  <a:rPr lang="en-US" sz="2400" dirty="0" smtClean="0"/>
                  <a:t> closest ones</a:t>
                </a:r>
              </a:p>
              <a:p>
                <a:pPr marL="571500" indent="-457200"/>
                <a:r>
                  <a:rPr lang="en-US" sz="2400" dirty="0"/>
                  <a:t>Correctness: Euclidean distance is a lower bound on the network </a:t>
                </a:r>
                <a:r>
                  <a:rPr lang="en-US" sz="2400" dirty="0" smtClean="0"/>
                  <a:t>distance</a:t>
                </a:r>
              </a:p>
              <a:p>
                <a:pPr marL="971550" lvl="1" indent="-457200">
                  <a:buFont typeface="Wingdings" pitchFamily="2" charset="2"/>
                  <a:buChar char="§"/>
                </a:pPr>
                <a:r>
                  <a:rPr lang="en-US" sz="2400" dirty="0" smtClean="0">
                    <a:cs typeface="Helvetica"/>
                  </a:rPr>
                  <a:t>Network distance of any point outside the red circle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 smtClean="0">
                    <a:cs typeface="Helvetica"/>
                  </a:rPr>
                  <a:t>  </a:t>
                </a:r>
                <a:endParaRPr lang="en-US" sz="2400" dirty="0">
                  <a:cs typeface="Helvetica"/>
                </a:endParaRPr>
              </a:p>
              <a:p>
                <a:pPr marL="571500" indent="-457200"/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570561"/>
                <a:ext cx="8448808" cy="6439839"/>
              </a:xfrm>
              <a:blipFill rotWithShape="1">
                <a:blip r:embed="rId2"/>
                <a:stretch>
                  <a:fillRect l="-1011" t="-758" r="-1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9"/>
          <p:cNvSpPr/>
          <p:nvPr/>
        </p:nvSpPr>
        <p:spPr>
          <a:xfrm>
            <a:off x="1535437" y="3429000"/>
            <a:ext cx="150732" cy="15073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椭圆 9"/>
          <p:cNvSpPr/>
          <p:nvPr/>
        </p:nvSpPr>
        <p:spPr>
          <a:xfrm>
            <a:off x="533400" y="2362200"/>
            <a:ext cx="150732" cy="1507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椭圆 9"/>
          <p:cNvSpPr/>
          <p:nvPr/>
        </p:nvSpPr>
        <p:spPr>
          <a:xfrm>
            <a:off x="676408" y="4572000"/>
            <a:ext cx="150732" cy="1507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椭圆 9"/>
          <p:cNvSpPr/>
          <p:nvPr/>
        </p:nvSpPr>
        <p:spPr>
          <a:xfrm>
            <a:off x="1755479" y="4573668"/>
            <a:ext cx="150732" cy="1507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104726" y="4116468"/>
            <a:ext cx="150732" cy="1507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9"/>
          <p:cNvSpPr/>
          <p:nvPr/>
        </p:nvSpPr>
        <p:spPr>
          <a:xfrm>
            <a:off x="1371600" y="2211468"/>
            <a:ext cx="150732" cy="1507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椭圆 9"/>
          <p:cNvSpPr/>
          <p:nvPr/>
        </p:nvSpPr>
        <p:spPr>
          <a:xfrm>
            <a:off x="2053753" y="2362200"/>
            <a:ext cx="150732" cy="1507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3749" y="3504366"/>
            <a:ext cx="954107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Helvetica"/>
                <a:cs typeface="Helvetica"/>
              </a:rPr>
              <a:t>source</a:t>
            </a:r>
            <a:endParaRPr lang="en-US" sz="2000" i="1" dirty="0">
              <a:latin typeface="Helvetica"/>
              <a:cs typeface="Helvetica"/>
            </a:endParaRPr>
          </a:p>
        </p:txBody>
      </p:sp>
      <p:sp>
        <p:nvSpPr>
          <p:cNvPr id="14" name="椭圆 9"/>
          <p:cNvSpPr/>
          <p:nvPr/>
        </p:nvSpPr>
        <p:spPr>
          <a:xfrm>
            <a:off x="2274681" y="4471686"/>
            <a:ext cx="150732" cy="1507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椭圆 9"/>
          <p:cNvSpPr/>
          <p:nvPr/>
        </p:nvSpPr>
        <p:spPr>
          <a:xfrm>
            <a:off x="676408" y="3810834"/>
            <a:ext cx="150732" cy="1507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椭圆 9"/>
          <p:cNvSpPr/>
          <p:nvPr/>
        </p:nvSpPr>
        <p:spPr>
          <a:xfrm>
            <a:off x="2667834" y="2968421"/>
            <a:ext cx="150732" cy="1507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椭圆 9"/>
          <p:cNvSpPr/>
          <p:nvPr/>
        </p:nvSpPr>
        <p:spPr>
          <a:xfrm>
            <a:off x="1632930" y="2746326"/>
            <a:ext cx="150732" cy="1507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椭圆 9"/>
          <p:cNvSpPr/>
          <p:nvPr/>
        </p:nvSpPr>
        <p:spPr>
          <a:xfrm>
            <a:off x="1237824" y="3047790"/>
            <a:ext cx="150732" cy="1507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椭圆 9"/>
          <p:cNvSpPr/>
          <p:nvPr/>
        </p:nvSpPr>
        <p:spPr>
          <a:xfrm>
            <a:off x="2123949" y="2746326"/>
            <a:ext cx="150732" cy="1507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椭圆 9"/>
          <p:cNvSpPr/>
          <p:nvPr/>
        </p:nvSpPr>
        <p:spPr>
          <a:xfrm>
            <a:off x="1830845" y="3154544"/>
            <a:ext cx="150732" cy="1507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stCxn id="20" idx="5"/>
            <a:endCxn id="6" idx="1"/>
          </p:cNvCxnSpPr>
          <p:nvPr/>
        </p:nvCxnSpPr>
        <p:spPr>
          <a:xfrm>
            <a:off x="1366482" y="3176448"/>
            <a:ext cx="191029" cy="274626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844308" y="2737872"/>
            <a:ext cx="1532987" cy="153298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1068" y="2438400"/>
            <a:ext cx="2119470" cy="211947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30" idx="4"/>
            <a:endCxn id="13" idx="0"/>
          </p:cNvCxnSpPr>
          <p:nvPr/>
        </p:nvCxnSpPr>
        <p:spPr>
          <a:xfrm flipV="1">
            <a:off x="1610803" y="3504366"/>
            <a:ext cx="0" cy="1053504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301945" y="4842006"/>
            <a:ext cx="85333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 smtClean="0"/>
              <a:t>K=3</a:t>
            </a:r>
            <a:endParaRPr lang="en-US" sz="2400" b="1" i="1" dirty="0">
              <a:latin typeface="Helvetica"/>
              <a:cs typeface="Helvet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371600" y="3048000"/>
                <a:ext cx="5401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048000"/>
                <a:ext cx="54014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517252" y="3886200"/>
                <a:ext cx="5401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252" y="3886200"/>
                <a:ext cx="54014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12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8" grpId="0" animBg="1"/>
      <p:bldP spid="30" grpId="0" animBg="1"/>
      <p:bldP spid="37" grpId="0"/>
      <p:bldP spid="36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/>
                </a:solidFill>
              </a:rPr>
              <a:t>KNN Example Using </a:t>
            </a:r>
            <a:r>
              <a:rPr lang="en-US" sz="3200" b="1" dirty="0">
                <a:solidFill>
                  <a:schemeClr val="accent1"/>
                </a:solidFill>
              </a:rPr>
              <a:t>Integrated Architecture</a:t>
            </a:r>
            <a:endParaRPr lang="en-US" sz="32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570561"/>
                <a:ext cx="8448808" cy="6439839"/>
              </a:xfrm>
            </p:spPr>
            <p:txBody>
              <a:bodyPr>
                <a:noAutofit/>
              </a:bodyPr>
              <a:lstStyle/>
              <a:p>
                <a:r>
                  <a:rPr lang="en-US" sz="2400" i="1" dirty="0" smtClean="0"/>
                  <a:t>K</a:t>
                </a:r>
                <a:r>
                  <a:rPr lang="en-US" sz="2400" dirty="0"/>
                  <a:t> nearest </a:t>
                </a:r>
                <a:r>
                  <a:rPr lang="en-US" sz="2400" dirty="0" smtClean="0"/>
                  <a:t>neighbors (One-to-One version)</a:t>
                </a:r>
                <a:endParaRPr lang="en-US" sz="2400" dirty="0"/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i="1" dirty="0" smtClean="0"/>
                  <a:t>POI(id, </a:t>
                </a:r>
                <a:r>
                  <a:rPr lang="en-US" sz="2400" i="1" dirty="0" err="1" smtClean="0"/>
                  <a:t>lat</a:t>
                </a:r>
                <a:r>
                  <a:rPr lang="en-US" sz="2400" i="1" dirty="0" smtClean="0"/>
                  <a:t>, </a:t>
                </a:r>
                <a:r>
                  <a:rPr lang="en-US" sz="2400" i="1" dirty="0" err="1" smtClean="0"/>
                  <a:t>lon</a:t>
                </a:r>
                <a:r>
                  <a:rPr lang="en-US" sz="2400" i="1" dirty="0" smtClean="0"/>
                  <a:t>)  </a:t>
                </a:r>
                <a:r>
                  <a:rPr lang="en-US" sz="2400" dirty="0" smtClean="0"/>
                  <a:t>and  a source location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 smtClean="0"/>
                  <a:t>Need to avoid computing all pairs of the source and </a:t>
                </a:r>
                <a:r>
                  <a:rPr lang="en-US" sz="2400" i="1" dirty="0" smtClean="0"/>
                  <a:t>POI</a:t>
                </a:r>
              </a:p>
              <a:p>
                <a:pPr marL="2286000" lvl="5" indent="0">
                  <a:buNone/>
                </a:pPr>
                <a:r>
                  <a:rPr lang="en-US" sz="2400" dirty="0" smtClean="0"/>
                  <a:t>Algorithm:</a:t>
                </a:r>
              </a:p>
              <a:p>
                <a:pPr marL="2743200" lvl="5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Obtain the </a:t>
                </a:r>
                <a:r>
                  <a:rPr lang="en-US" sz="2400" i="1" dirty="0" smtClean="0">
                    <a:solidFill>
                      <a:schemeClr val="accent1"/>
                    </a:solidFill>
                  </a:rPr>
                  <a:t>K nearest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Euclidean distance neighbors using </a:t>
                </a:r>
                <a:r>
                  <a:rPr lang="en-US" sz="2400" dirty="0" err="1" smtClean="0">
                    <a:solidFill>
                      <a:schemeClr val="accent1"/>
                    </a:solidFill>
                  </a:rPr>
                  <a:t>GiST</a:t>
                </a:r>
                <a:endParaRPr lang="en-US" sz="2400" dirty="0" smtClean="0">
                  <a:solidFill>
                    <a:schemeClr val="accent1"/>
                  </a:solidFill>
                </a:endParaRPr>
              </a:p>
              <a:p>
                <a:pPr marL="2743200" lvl="5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accent2"/>
                    </a:solidFill>
                  </a:rPr>
                  <a:t>Compute their network distances and select the maximum one, 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2743200" lvl="5" indent="-457200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accent4"/>
                    </a:solidFill>
                  </a:rPr>
                  <a:t>Obtain all nearest objects whose Euclidean distance is less than or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4"/>
                    </a:solidFill>
                  </a:rPr>
                  <a:t> , and then compute their network distances</a:t>
                </a:r>
              </a:p>
              <a:p>
                <a:pPr marL="2743200" lvl="5" indent="-457200">
                  <a:buFont typeface="+mj-lt"/>
                  <a:buAutoNum type="arabicPeriod"/>
                </a:pPr>
                <a:r>
                  <a:rPr lang="en-US" sz="2400" dirty="0" smtClean="0"/>
                  <a:t>Retain the </a:t>
                </a:r>
                <a:r>
                  <a:rPr lang="en-US" sz="2400" i="1" dirty="0" smtClean="0"/>
                  <a:t>K</a:t>
                </a:r>
                <a:r>
                  <a:rPr lang="en-US" sz="2400" dirty="0" smtClean="0"/>
                  <a:t> closest ones</a:t>
                </a:r>
              </a:p>
              <a:p>
                <a:pPr marL="571500" indent="-457200"/>
                <a:r>
                  <a:rPr lang="en-US" sz="2400" dirty="0"/>
                  <a:t>Correctness: Euclidean distance is a lower bound on the network </a:t>
                </a:r>
                <a:r>
                  <a:rPr lang="en-US" sz="2400" dirty="0" smtClean="0"/>
                  <a:t>distance</a:t>
                </a:r>
              </a:p>
              <a:p>
                <a:pPr marL="971550" lvl="1" indent="-457200">
                  <a:buFont typeface="Wingdings" pitchFamily="2" charset="2"/>
                  <a:buChar char="§"/>
                </a:pPr>
                <a:r>
                  <a:rPr lang="en-US" sz="2400" dirty="0" smtClean="0">
                    <a:cs typeface="Helvetica"/>
                  </a:rPr>
                  <a:t>Network distance of any point outside the red circle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 smtClean="0">
                    <a:cs typeface="Helvetica"/>
                  </a:rPr>
                  <a:t>  </a:t>
                </a:r>
                <a:endParaRPr lang="en-US" sz="2400" dirty="0">
                  <a:cs typeface="Helvetica"/>
                </a:endParaRPr>
              </a:p>
              <a:p>
                <a:pPr marL="571500" indent="-457200"/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570561"/>
                <a:ext cx="8448808" cy="6439839"/>
              </a:xfrm>
              <a:blipFill rotWithShape="1">
                <a:blip r:embed="rId2"/>
                <a:stretch>
                  <a:fillRect l="-1011" t="-758" r="-1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9"/>
          <p:cNvSpPr/>
          <p:nvPr/>
        </p:nvSpPr>
        <p:spPr>
          <a:xfrm>
            <a:off x="1535437" y="3429000"/>
            <a:ext cx="150732" cy="15073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椭圆 9"/>
          <p:cNvSpPr/>
          <p:nvPr/>
        </p:nvSpPr>
        <p:spPr>
          <a:xfrm>
            <a:off x="533400" y="2362200"/>
            <a:ext cx="150732" cy="1507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椭圆 9"/>
          <p:cNvSpPr/>
          <p:nvPr/>
        </p:nvSpPr>
        <p:spPr>
          <a:xfrm>
            <a:off x="676408" y="4572000"/>
            <a:ext cx="150732" cy="1507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椭圆 9"/>
          <p:cNvSpPr/>
          <p:nvPr/>
        </p:nvSpPr>
        <p:spPr>
          <a:xfrm>
            <a:off x="1755479" y="4573668"/>
            <a:ext cx="150732" cy="1507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104726" y="4116468"/>
            <a:ext cx="150732" cy="1507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9"/>
          <p:cNvSpPr/>
          <p:nvPr/>
        </p:nvSpPr>
        <p:spPr>
          <a:xfrm>
            <a:off x="1371600" y="2211468"/>
            <a:ext cx="150732" cy="1507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椭圆 9"/>
          <p:cNvSpPr/>
          <p:nvPr/>
        </p:nvSpPr>
        <p:spPr>
          <a:xfrm>
            <a:off x="2053753" y="2362200"/>
            <a:ext cx="150732" cy="1507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3749" y="3504366"/>
            <a:ext cx="954107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Helvetica"/>
                <a:cs typeface="Helvetica"/>
              </a:rPr>
              <a:t>source</a:t>
            </a:r>
            <a:endParaRPr lang="en-US" sz="2000" i="1" dirty="0">
              <a:latin typeface="Helvetica"/>
              <a:cs typeface="Helvetica"/>
            </a:endParaRPr>
          </a:p>
        </p:txBody>
      </p:sp>
      <p:sp>
        <p:nvSpPr>
          <p:cNvPr id="14" name="椭圆 9"/>
          <p:cNvSpPr/>
          <p:nvPr/>
        </p:nvSpPr>
        <p:spPr>
          <a:xfrm>
            <a:off x="2274681" y="4471686"/>
            <a:ext cx="150732" cy="1507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椭圆 9"/>
          <p:cNvSpPr/>
          <p:nvPr/>
        </p:nvSpPr>
        <p:spPr>
          <a:xfrm>
            <a:off x="676408" y="3810834"/>
            <a:ext cx="150732" cy="1507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椭圆 9"/>
          <p:cNvSpPr/>
          <p:nvPr/>
        </p:nvSpPr>
        <p:spPr>
          <a:xfrm>
            <a:off x="2667834" y="2968421"/>
            <a:ext cx="150732" cy="1507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椭圆 9"/>
          <p:cNvSpPr/>
          <p:nvPr/>
        </p:nvSpPr>
        <p:spPr>
          <a:xfrm>
            <a:off x="1632930" y="2746326"/>
            <a:ext cx="150732" cy="1507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椭圆 9"/>
          <p:cNvSpPr/>
          <p:nvPr/>
        </p:nvSpPr>
        <p:spPr>
          <a:xfrm>
            <a:off x="1237824" y="3047790"/>
            <a:ext cx="150732" cy="1507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椭圆 9"/>
          <p:cNvSpPr/>
          <p:nvPr/>
        </p:nvSpPr>
        <p:spPr>
          <a:xfrm>
            <a:off x="2123949" y="2746326"/>
            <a:ext cx="150732" cy="1507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椭圆 9"/>
          <p:cNvSpPr/>
          <p:nvPr/>
        </p:nvSpPr>
        <p:spPr>
          <a:xfrm>
            <a:off x="1830845" y="3154544"/>
            <a:ext cx="150732" cy="1507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stCxn id="20" idx="5"/>
            <a:endCxn id="6" idx="1"/>
          </p:cNvCxnSpPr>
          <p:nvPr/>
        </p:nvCxnSpPr>
        <p:spPr>
          <a:xfrm>
            <a:off x="1366482" y="3176448"/>
            <a:ext cx="191029" cy="274626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844308" y="2737872"/>
            <a:ext cx="1532987" cy="153298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51068" y="2438400"/>
            <a:ext cx="2119470" cy="211947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34" name="Straight Arrow Connector 33"/>
          <p:cNvCxnSpPr>
            <a:stCxn id="30" idx="4"/>
            <a:endCxn id="13" idx="0"/>
          </p:cNvCxnSpPr>
          <p:nvPr/>
        </p:nvCxnSpPr>
        <p:spPr>
          <a:xfrm flipV="1">
            <a:off x="1610803" y="3504366"/>
            <a:ext cx="0" cy="1053504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301945" y="4842006"/>
            <a:ext cx="85333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 smtClean="0"/>
              <a:t>K=3</a:t>
            </a:r>
            <a:endParaRPr lang="en-US" sz="2400" b="1" i="1" dirty="0">
              <a:latin typeface="Helvetica"/>
              <a:cs typeface="Helvet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371600" y="3048000"/>
                <a:ext cx="5401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048000"/>
                <a:ext cx="54014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517252" y="3886200"/>
                <a:ext cx="5401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252" y="3886200"/>
                <a:ext cx="54014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4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/>
                </a:solidFill>
              </a:rPr>
              <a:t>Outline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79437"/>
                <a:ext cx="8229600" cy="5973763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Background &amp; Motivation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/>
                  <a:t>Spatial analytical queries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 smtClean="0"/>
                  <a:t>Access patterns &amp; existing </a:t>
                </a:r>
                <a:r>
                  <a:rPr lang="en-US" sz="2400" dirty="0"/>
                  <a:t>methods</a:t>
                </a:r>
              </a:p>
              <a:p>
                <a:r>
                  <a:rPr lang="en-US" sz="2400" dirty="0" smtClean="0"/>
                  <a:t>Two architectures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 smtClean="0"/>
                  <a:t>Hybrid architecture 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 smtClean="0"/>
                  <a:t>Integrated architecture (inside a database)</a:t>
                </a:r>
              </a:p>
              <a:p>
                <a:pPr lvl="2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/>
                  <a:t>-distance oracle</a:t>
                </a:r>
              </a:p>
              <a:p>
                <a:pPr lvl="2">
                  <a:buFont typeface="Wingdings" pitchFamily="2" charset="2"/>
                  <a:buChar char="§"/>
                </a:pPr>
                <a:r>
                  <a:rPr lang="en-US" dirty="0" smtClean="0"/>
                  <a:t>SQL examples</a:t>
                </a:r>
              </a:p>
              <a:p>
                <a:r>
                  <a:rPr lang="en-US" sz="2400" b="1" dirty="0" smtClean="0">
                    <a:solidFill>
                      <a:schemeClr val="accent1"/>
                    </a:solidFill>
                  </a:rPr>
                  <a:t>Evaluation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/>
                  <a:t>Throughput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/>
                  <a:t>Region query, KNN query and Density</a:t>
                </a:r>
              </a:p>
              <a:p>
                <a:r>
                  <a:rPr lang="en-US" sz="2400" dirty="0" smtClean="0"/>
                  <a:t>Conclusions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79437"/>
                <a:ext cx="8229600" cy="5973763"/>
              </a:xfrm>
              <a:blipFill rotWithShape="1">
                <a:blip r:embed="rId3"/>
                <a:stretch>
                  <a:fillRect l="-963" t="-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77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/>
                </a:solidFill>
              </a:rPr>
              <a:t>Evaluation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601980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Setting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 smtClean="0"/>
                  <a:t>Integrated architecture using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 smtClean="0"/>
                  <a:t>-DO in </a:t>
                </a:r>
                <a:r>
                  <a:rPr lang="en-US" sz="2400" dirty="0" err="1" smtClean="0"/>
                  <a:t>PostgreSQL</a:t>
                </a:r>
                <a:endParaRPr lang="en-US" sz="2400" dirty="0" smtClean="0"/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 smtClean="0"/>
                  <a:t>Hybrid architecture using </a:t>
                </a:r>
                <a:r>
                  <a:rPr lang="en-US" sz="2400" dirty="0" err="1" smtClean="0"/>
                  <a:t>Dijkstra’s</a:t>
                </a:r>
                <a:r>
                  <a:rPr lang="en-US" sz="2400" dirty="0" smtClean="0"/>
                  <a:t> algorithm 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 smtClean="0"/>
                  <a:t>Single thread version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dirty="0" smtClean="0"/>
                  <a:t>Multi-thread version (7 scanning threads in a 8-core machine)</a:t>
                </a:r>
              </a:p>
              <a:p>
                <a:r>
                  <a:rPr lang="en-US" sz="2400" dirty="0" smtClean="0"/>
                  <a:t>Dataset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 smtClean="0"/>
                  <a:t>USA road network containing 23,947,347 </a:t>
                </a:r>
                <a:r>
                  <a:rPr lang="en-US" sz="2400" dirty="0"/>
                  <a:t>vertices and </a:t>
                </a:r>
                <a:r>
                  <a:rPr lang="en-US" sz="2400" dirty="0" smtClean="0"/>
                  <a:t>58,333,344 </a:t>
                </a:r>
                <a:r>
                  <a:rPr lang="en-US" sz="2400" dirty="0"/>
                  <a:t>edges</a:t>
                </a:r>
                <a:endParaRPr lang="en-US" sz="2400" dirty="0" smtClean="0"/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 smtClean="0"/>
                  <a:t>49,573 locations of fast food restaurants in USA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 smtClean="0"/>
                  <a:t>5,964 locations of universities and schools in USA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 smtClean="0"/>
                  <a:t>11,220,058 GPS entries for 537 taxis in a one month in </a:t>
                </a:r>
                <a:r>
                  <a:rPr lang="en-US" sz="2400" dirty="0"/>
                  <a:t>San </a:t>
                </a:r>
                <a:r>
                  <a:rPr lang="en-US" sz="2400" dirty="0" smtClean="0"/>
                  <a:t>Francisco</a:t>
                </a:r>
                <a:endParaRPr lang="en-US" sz="2400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6019800"/>
              </a:xfrm>
              <a:blipFill rotWithShape="1">
                <a:blip r:embed="rId3"/>
                <a:stretch>
                  <a:fillRect l="-963" t="-810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9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/>
                </a:solidFill>
              </a:rPr>
              <a:t>Outline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79437"/>
                <a:ext cx="8229600" cy="5973763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Background &amp; Motivation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/>
                  <a:t>Spatial analytical queries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 smtClean="0"/>
                  <a:t>Access patterns &amp; existing </a:t>
                </a:r>
                <a:r>
                  <a:rPr lang="en-US" sz="2400" dirty="0"/>
                  <a:t>methods</a:t>
                </a:r>
              </a:p>
              <a:p>
                <a:r>
                  <a:rPr lang="en-US" sz="2400" dirty="0" smtClean="0"/>
                  <a:t>Two architectures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 smtClean="0"/>
                  <a:t>Hybrid architecture 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 smtClean="0"/>
                  <a:t>Integrated architecture (inside a database)</a:t>
                </a:r>
              </a:p>
              <a:p>
                <a:pPr lvl="2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/>
                  <a:t>-distance oracle</a:t>
                </a:r>
              </a:p>
              <a:p>
                <a:pPr lvl="2">
                  <a:buFont typeface="Wingdings" pitchFamily="2" charset="2"/>
                  <a:buChar char="§"/>
                </a:pPr>
                <a:r>
                  <a:rPr lang="en-US" dirty="0" smtClean="0"/>
                  <a:t>SQL examples</a:t>
                </a:r>
              </a:p>
              <a:p>
                <a:r>
                  <a:rPr lang="en-US" sz="2400" dirty="0" smtClean="0"/>
                  <a:t>Evaluation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/>
                  <a:t>Throughput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/>
                  <a:t>Region query, KNN query and Density</a:t>
                </a:r>
              </a:p>
              <a:p>
                <a:r>
                  <a:rPr lang="en-US" sz="2400" dirty="0" smtClean="0"/>
                  <a:t>Conclusions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79437"/>
                <a:ext cx="8229600" cy="5973763"/>
              </a:xfrm>
              <a:blipFill rotWithShape="1">
                <a:blip r:embed="rId3"/>
                <a:stretch>
                  <a:fillRect l="-963" t="-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408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/>
                </a:solidFill>
              </a:rPr>
              <a:t>Throughput Evaluation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many distance computations per second?</a:t>
            </a:r>
          </a:p>
          <a:p>
            <a:r>
              <a:rPr lang="en-US" sz="2400" dirty="0" smtClean="0"/>
              <a:t>One-to-one access pattern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Integrated is far superior to Hybrid </a:t>
            </a:r>
          </a:p>
          <a:p>
            <a:r>
              <a:rPr lang="en-US" sz="2400" dirty="0" smtClean="0"/>
              <a:t>One-to-many access pattern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Hybrid (</a:t>
            </a:r>
            <a:r>
              <a:rPr lang="en-US" sz="2400" dirty="0" err="1" smtClean="0"/>
              <a:t>Dijkstra’s</a:t>
            </a:r>
            <a:r>
              <a:rPr lang="en-US" sz="2400" dirty="0" smtClean="0"/>
              <a:t> algorithm) amortizes the costs of scans from a single source to multiple destinations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Therefore, the Hybrid throughput for a distance matrix is much better than the one for random pairs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1308066"/>
                  </p:ext>
                </p:extLst>
              </p:nvPr>
            </p:nvGraphicFramePr>
            <p:xfrm>
              <a:off x="685800" y="4114800"/>
              <a:ext cx="8153400" cy="23375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62200"/>
                    <a:gridCol w="1676400"/>
                    <a:gridCol w="2057400"/>
                    <a:gridCol w="205740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0" dirty="0" smtClean="0">
                              <a:solidFill>
                                <a:schemeClr val="tx1"/>
                              </a:solidFill>
                            </a:rPr>
                            <a:t>Query</a:t>
                          </a:r>
                          <a:endParaRPr lang="en-US" sz="2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6989" marR="116989" marT="58495" marB="5849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0" dirty="0" smtClean="0">
                              <a:solidFill>
                                <a:schemeClr val="tx1"/>
                              </a:solidFill>
                            </a:rPr>
                            <a:t>Metric</a:t>
                          </a:r>
                          <a:endParaRPr lang="en-US" sz="2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6989" marR="116989" marT="58495" marB="5849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0" dirty="0" smtClean="0">
                              <a:solidFill>
                                <a:schemeClr val="tx1"/>
                              </a:solidFill>
                            </a:rPr>
                            <a:t>Integrated</a:t>
                          </a:r>
                          <a:endParaRPr lang="en-US" sz="2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6989" marR="116989" marT="58495" marB="5849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0" dirty="0" smtClean="0">
                              <a:solidFill>
                                <a:schemeClr val="tx1"/>
                              </a:solidFill>
                            </a:rPr>
                            <a:t>Hybrid - 7</a:t>
                          </a:r>
                          <a:endParaRPr lang="en-US" sz="2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6989" marR="116989" marT="58495" marB="5849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300" b="0" dirty="0" smtClean="0"/>
                            <a:t>10K</a:t>
                          </a:r>
                          <a:r>
                            <a:rPr lang="en-US" sz="2300" b="0" baseline="0" dirty="0" smtClean="0"/>
                            <a:t> random pairs</a:t>
                          </a:r>
                          <a:endParaRPr lang="en-US" sz="2300" b="0" dirty="0"/>
                        </a:p>
                      </a:txBody>
                      <a:tcPr marL="116989" marR="116989" marT="58495" marB="584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0" dirty="0" smtClean="0"/>
                            <a:t>Time</a:t>
                          </a:r>
                          <a:endParaRPr lang="en-US" sz="2300" b="0" dirty="0"/>
                        </a:p>
                      </a:txBody>
                      <a:tcPr marL="116989" marR="116989" marT="58495" marB="584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0" dirty="0" smtClean="0"/>
                            <a:t>0.327 sec</a:t>
                          </a:r>
                          <a:endParaRPr lang="en-US" sz="2300" b="0" dirty="0"/>
                        </a:p>
                      </a:txBody>
                      <a:tcPr marL="116989" marR="116989" marT="58495" marB="584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0" dirty="0" smtClean="0"/>
                            <a:t>2026 sec</a:t>
                          </a:r>
                          <a:endParaRPr lang="en-US" sz="2300" b="0" dirty="0"/>
                        </a:p>
                      </a:txBody>
                      <a:tcPr marL="116989" marR="116989" marT="58495" marB="584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0" dirty="0" smtClean="0"/>
                            <a:t>Throughput</a:t>
                          </a:r>
                          <a:endParaRPr lang="en-US" sz="2300" b="0" dirty="0"/>
                        </a:p>
                      </a:txBody>
                      <a:tcPr marL="116989" marR="116989" marT="58495" marB="584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 smtClean="0">
                              <a:solidFill>
                                <a:schemeClr val="accent1"/>
                              </a:solidFill>
                            </a:rPr>
                            <a:t>30581 </a:t>
                          </a:r>
                          <a:r>
                            <a:rPr lang="en-US" sz="2300" b="1" dirty="0" err="1" smtClean="0">
                              <a:solidFill>
                                <a:schemeClr val="accent1"/>
                              </a:solidFill>
                            </a:rPr>
                            <a:t>dist</a:t>
                          </a:r>
                          <a:r>
                            <a:rPr lang="en-US" sz="2300" b="1" dirty="0" smtClean="0">
                              <a:solidFill>
                                <a:schemeClr val="accent1"/>
                              </a:solidFill>
                            </a:rPr>
                            <a:t>/sec</a:t>
                          </a:r>
                          <a:endParaRPr lang="en-US" sz="2300" b="1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116989" marR="116989" marT="58495" marB="584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 smtClean="0">
                              <a:solidFill>
                                <a:schemeClr val="accent1"/>
                              </a:solidFill>
                            </a:rPr>
                            <a:t>4.9 </a:t>
                          </a:r>
                          <a:r>
                            <a:rPr lang="en-US" sz="2300" b="1" dirty="0" err="1" smtClean="0">
                              <a:solidFill>
                                <a:schemeClr val="accent1"/>
                              </a:solidFill>
                            </a:rPr>
                            <a:t>dist</a:t>
                          </a:r>
                          <a:r>
                            <a:rPr lang="en-US" sz="2300" b="1" dirty="0" smtClean="0">
                              <a:solidFill>
                                <a:schemeClr val="accent1"/>
                              </a:solidFill>
                            </a:rPr>
                            <a:t>/sec</a:t>
                          </a:r>
                          <a:endParaRPr lang="en-US" sz="2300" b="1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116989" marR="116989" marT="58495" marB="584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300" b="0" dirty="0" smtClean="0"/>
                            <a:t>Distance Matrix</a:t>
                          </a:r>
                        </a:p>
                        <a:p>
                          <a:pPr algn="ctr"/>
                          <a:r>
                            <a:rPr lang="en-US" sz="2300" b="0" dirty="0" smtClean="0"/>
                            <a:t>(5,964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0" i="1" smtClean="0">
                                  <a:latin typeface="Cambria Math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300" b="0" dirty="0" smtClean="0"/>
                            <a:t>49,573)</a:t>
                          </a:r>
                          <a:endParaRPr lang="en-US" sz="2300" b="0" dirty="0"/>
                        </a:p>
                      </a:txBody>
                      <a:tcPr marL="116989" marR="116989" marT="58495" marB="584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0" dirty="0" smtClean="0"/>
                            <a:t>Time</a:t>
                          </a:r>
                          <a:endParaRPr lang="en-US" sz="2300" b="0" dirty="0"/>
                        </a:p>
                      </a:txBody>
                      <a:tcPr marL="116989" marR="116989" marT="58495" marB="584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0" dirty="0" smtClean="0"/>
                            <a:t>8853.9 sec</a:t>
                          </a:r>
                          <a:endParaRPr lang="en-US" sz="2300" b="0" dirty="0"/>
                        </a:p>
                      </a:txBody>
                      <a:tcPr marL="116989" marR="116989" marT="58495" marB="584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0" dirty="0" smtClean="0"/>
                            <a:t>20139 sec</a:t>
                          </a:r>
                          <a:endParaRPr lang="en-US" sz="2300" b="0" dirty="0"/>
                        </a:p>
                      </a:txBody>
                      <a:tcPr marL="116989" marR="116989" marT="58495" marB="584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0" dirty="0" smtClean="0"/>
                            <a:t>Throughput</a:t>
                          </a:r>
                          <a:endParaRPr lang="en-US" sz="2300" b="0" dirty="0"/>
                        </a:p>
                      </a:txBody>
                      <a:tcPr marL="116989" marR="116989" marT="58495" marB="584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 smtClean="0">
                              <a:solidFill>
                                <a:schemeClr val="accent1"/>
                              </a:solidFill>
                            </a:rPr>
                            <a:t>33392 </a:t>
                          </a:r>
                          <a:r>
                            <a:rPr lang="en-US" sz="2300" b="1" dirty="0" err="1" smtClean="0">
                              <a:solidFill>
                                <a:schemeClr val="accent1"/>
                              </a:solidFill>
                            </a:rPr>
                            <a:t>dist</a:t>
                          </a:r>
                          <a:r>
                            <a:rPr lang="en-US" sz="2300" b="1" dirty="0" smtClean="0">
                              <a:solidFill>
                                <a:schemeClr val="accent1"/>
                              </a:solidFill>
                            </a:rPr>
                            <a:t>/sec</a:t>
                          </a:r>
                          <a:endParaRPr lang="en-US" sz="2300" b="1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116989" marR="116989" marT="58495" marB="584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 smtClean="0">
                              <a:solidFill>
                                <a:schemeClr val="accent1"/>
                              </a:solidFill>
                            </a:rPr>
                            <a:t>14680 </a:t>
                          </a:r>
                          <a:r>
                            <a:rPr lang="en-US" sz="2300" b="1" dirty="0" err="1" smtClean="0">
                              <a:solidFill>
                                <a:schemeClr val="accent1"/>
                              </a:solidFill>
                            </a:rPr>
                            <a:t>dist</a:t>
                          </a:r>
                          <a:r>
                            <a:rPr lang="en-US" sz="2300" b="1" dirty="0" smtClean="0">
                              <a:solidFill>
                                <a:schemeClr val="accent1"/>
                              </a:solidFill>
                            </a:rPr>
                            <a:t>/sec</a:t>
                          </a:r>
                          <a:endParaRPr lang="en-US" sz="2300" b="1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116989" marR="116989" marT="58495" marB="584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1308066"/>
                  </p:ext>
                </p:extLst>
              </p:nvPr>
            </p:nvGraphicFramePr>
            <p:xfrm>
              <a:off x="685800" y="4114800"/>
              <a:ext cx="8153400" cy="23375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62200"/>
                    <a:gridCol w="1676400"/>
                    <a:gridCol w="2057400"/>
                    <a:gridCol w="2057400"/>
                  </a:tblGrid>
                  <a:tr h="4675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0" dirty="0" smtClean="0">
                              <a:solidFill>
                                <a:schemeClr val="tx1"/>
                              </a:solidFill>
                            </a:rPr>
                            <a:t>Query</a:t>
                          </a:r>
                          <a:endParaRPr lang="en-US" sz="2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6989" marR="116989" marT="58495" marB="5849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0" dirty="0" smtClean="0">
                              <a:solidFill>
                                <a:schemeClr val="tx1"/>
                              </a:solidFill>
                            </a:rPr>
                            <a:t>Metric</a:t>
                          </a:r>
                          <a:endParaRPr lang="en-US" sz="2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6989" marR="116989" marT="58495" marB="5849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0" dirty="0" smtClean="0">
                              <a:solidFill>
                                <a:schemeClr val="tx1"/>
                              </a:solidFill>
                            </a:rPr>
                            <a:t>Integrated</a:t>
                          </a:r>
                          <a:endParaRPr lang="en-US" sz="2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6989" marR="116989" marT="58495" marB="5849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0" dirty="0" smtClean="0">
                              <a:solidFill>
                                <a:schemeClr val="tx1"/>
                              </a:solidFill>
                            </a:rPr>
                            <a:t>Hybrid - 7</a:t>
                          </a:r>
                          <a:endParaRPr lang="en-US" sz="23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6989" marR="116989" marT="58495" marB="5849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6751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300" b="0" dirty="0" smtClean="0"/>
                            <a:t>10K</a:t>
                          </a:r>
                          <a:r>
                            <a:rPr lang="en-US" sz="2300" b="0" baseline="0" dirty="0" smtClean="0"/>
                            <a:t> random pairs</a:t>
                          </a:r>
                          <a:endParaRPr lang="en-US" sz="2300" b="0" dirty="0"/>
                        </a:p>
                      </a:txBody>
                      <a:tcPr marL="116989" marR="116989" marT="58495" marB="584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0" dirty="0" smtClean="0"/>
                            <a:t>Time</a:t>
                          </a:r>
                          <a:endParaRPr lang="en-US" sz="2300" b="0" dirty="0"/>
                        </a:p>
                      </a:txBody>
                      <a:tcPr marL="116989" marR="116989" marT="58495" marB="584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0" dirty="0" smtClean="0"/>
                            <a:t>0.327 sec</a:t>
                          </a:r>
                          <a:endParaRPr lang="en-US" sz="2300" b="0" dirty="0"/>
                        </a:p>
                      </a:txBody>
                      <a:tcPr marL="116989" marR="116989" marT="58495" marB="584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0" dirty="0" smtClean="0"/>
                            <a:t>2026 sec</a:t>
                          </a:r>
                          <a:endParaRPr lang="en-US" sz="2300" b="0" dirty="0"/>
                        </a:p>
                      </a:txBody>
                      <a:tcPr marL="116989" marR="116989" marT="58495" marB="584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6751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0" dirty="0" smtClean="0"/>
                            <a:t>Throughput</a:t>
                          </a:r>
                          <a:endParaRPr lang="en-US" sz="2300" b="0" dirty="0"/>
                        </a:p>
                      </a:txBody>
                      <a:tcPr marL="116989" marR="116989" marT="58495" marB="584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 smtClean="0">
                              <a:solidFill>
                                <a:schemeClr val="accent1"/>
                              </a:solidFill>
                            </a:rPr>
                            <a:t>30581 </a:t>
                          </a:r>
                          <a:r>
                            <a:rPr lang="en-US" sz="2300" b="1" dirty="0" err="1" smtClean="0">
                              <a:solidFill>
                                <a:schemeClr val="accent1"/>
                              </a:solidFill>
                            </a:rPr>
                            <a:t>dist</a:t>
                          </a:r>
                          <a:r>
                            <a:rPr lang="en-US" sz="2300" b="1" dirty="0" smtClean="0">
                              <a:solidFill>
                                <a:schemeClr val="accent1"/>
                              </a:solidFill>
                            </a:rPr>
                            <a:t>/sec</a:t>
                          </a:r>
                          <a:endParaRPr lang="en-US" sz="2300" b="1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116989" marR="116989" marT="58495" marB="584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 smtClean="0">
                              <a:solidFill>
                                <a:schemeClr val="accent1"/>
                              </a:solidFill>
                            </a:rPr>
                            <a:t>4.9 </a:t>
                          </a:r>
                          <a:r>
                            <a:rPr lang="en-US" sz="2300" b="1" dirty="0" err="1" smtClean="0">
                              <a:solidFill>
                                <a:schemeClr val="accent1"/>
                              </a:solidFill>
                            </a:rPr>
                            <a:t>dist</a:t>
                          </a:r>
                          <a:r>
                            <a:rPr lang="en-US" sz="2300" b="1" dirty="0" smtClean="0">
                              <a:solidFill>
                                <a:schemeClr val="accent1"/>
                              </a:solidFill>
                            </a:rPr>
                            <a:t>/sec</a:t>
                          </a:r>
                          <a:endParaRPr lang="en-US" sz="2300" b="1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116989" marR="116989" marT="58495" marB="584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6751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6989" marR="116989" marT="58495" marB="584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58" t="-153595" r="-245478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0" dirty="0" smtClean="0"/>
                            <a:t>Time</a:t>
                          </a:r>
                          <a:endParaRPr lang="en-US" sz="2300" b="0" dirty="0"/>
                        </a:p>
                      </a:txBody>
                      <a:tcPr marL="116989" marR="116989" marT="58495" marB="584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0" dirty="0" smtClean="0"/>
                            <a:t>8853.9 sec</a:t>
                          </a:r>
                          <a:endParaRPr lang="en-US" sz="2300" b="0" dirty="0"/>
                        </a:p>
                      </a:txBody>
                      <a:tcPr marL="116989" marR="116989" marT="58495" marB="584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0" dirty="0" smtClean="0"/>
                            <a:t>20139 sec</a:t>
                          </a:r>
                          <a:endParaRPr lang="en-US" sz="2300" b="0" dirty="0"/>
                        </a:p>
                      </a:txBody>
                      <a:tcPr marL="116989" marR="116989" marT="58495" marB="584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6751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0" dirty="0" smtClean="0"/>
                            <a:t>Throughput</a:t>
                          </a:r>
                          <a:endParaRPr lang="en-US" sz="2300" b="0" dirty="0"/>
                        </a:p>
                      </a:txBody>
                      <a:tcPr marL="116989" marR="116989" marT="58495" marB="584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 smtClean="0">
                              <a:solidFill>
                                <a:schemeClr val="accent1"/>
                              </a:solidFill>
                            </a:rPr>
                            <a:t>33392 </a:t>
                          </a:r>
                          <a:r>
                            <a:rPr lang="en-US" sz="2300" b="1" dirty="0" err="1" smtClean="0">
                              <a:solidFill>
                                <a:schemeClr val="accent1"/>
                              </a:solidFill>
                            </a:rPr>
                            <a:t>dist</a:t>
                          </a:r>
                          <a:r>
                            <a:rPr lang="en-US" sz="2300" b="1" dirty="0" smtClean="0">
                              <a:solidFill>
                                <a:schemeClr val="accent1"/>
                              </a:solidFill>
                            </a:rPr>
                            <a:t>/sec</a:t>
                          </a:r>
                          <a:endParaRPr lang="en-US" sz="2300" b="1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116989" marR="116989" marT="58495" marB="584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 smtClean="0">
                              <a:solidFill>
                                <a:schemeClr val="accent1"/>
                              </a:solidFill>
                            </a:rPr>
                            <a:t>14680 </a:t>
                          </a:r>
                          <a:r>
                            <a:rPr lang="en-US" sz="2300" b="1" dirty="0" err="1" smtClean="0">
                              <a:solidFill>
                                <a:schemeClr val="accent1"/>
                              </a:solidFill>
                            </a:rPr>
                            <a:t>dist</a:t>
                          </a:r>
                          <a:r>
                            <a:rPr lang="en-US" sz="2300" b="1" dirty="0" smtClean="0">
                              <a:solidFill>
                                <a:schemeClr val="accent1"/>
                              </a:solidFill>
                            </a:rPr>
                            <a:t>/sec</a:t>
                          </a:r>
                          <a:endParaRPr lang="en-US" sz="2300" b="1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 marL="116989" marR="116989" marT="58495" marB="5849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0179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/>
                </a:solidFill>
              </a:rPr>
              <a:t>Evaluation of the Effect of Distance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Distance between points influences the time cost in the one-to-one access pattern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Execution time increases with distance between points for most scan-based methods (Hybrid)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Execution time is not related to distance for most lookup-based methods (Integrated)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  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</a:p>
          <a:p>
            <a:pPr lvl="1"/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052278"/>
            <a:ext cx="3429000" cy="12003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The endpoints of each segment are near to each other</a:t>
            </a:r>
            <a:endParaRPr lang="en-US" sz="2400" b="1" i="1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571634"/>
            <a:ext cx="4648200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Travel distance </a:t>
            </a:r>
            <a:r>
              <a:rPr lang="en-US" sz="2400" dirty="0"/>
              <a:t>of each taxi</a:t>
            </a:r>
            <a:endParaRPr lang="en-US" sz="2000" b="1" i="1" dirty="0">
              <a:latin typeface="Helvetica"/>
              <a:cs typeface="Helvetica"/>
            </a:endParaRPr>
          </a:p>
        </p:txBody>
      </p:sp>
      <p:pic>
        <p:nvPicPr>
          <p:cNvPr id="1029" name="Picture 5" descr="C:\Users\pengshangfu\Desktop\Research\sigspatial2015\seg_t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122" y="3043536"/>
            <a:ext cx="4783678" cy="334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7372" y="5475107"/>
            <a:ext cx="4648200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See </a:t>
            </a:r>
            <a:r>
              <a:rPr lang="en-US" sz="2400" i="1" dirty="0" smtClean="0"/>
              <a:t>http</a:t>
            </a:r>
            <a:r>
              <a:rPr lang="en-US" sz="2400" i="1" dirty="0"/>
              <a:t>://roadsindb.com/</a:t>
            </a:r>
            <a:endParaRPr lang="en-US" sz="2000" b="1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8386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/>
                </a:solidFill>
              </a:rPr>
              <a:t>Evaluation of the Effect of Density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534400" cy="556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Density influences time cost in the one-to-many </a:t>
            </a:r>
            <a:r>
              <a:rPr lang="en-US" sz="2400" dirty="0"/>
              <a:t>access </a:t>
            </a:r>
            <a:r>
              <a:rPr lang="en-US" sz="2400" dirty="0" smtClean="0"/>
              <a:t>pattern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R</a:t>
            </a:r>
            <a:r>
              <a:rPr lang="en-US" sz="2400" dirty="0" smtClean="0"/>
              <a:t>atio </a:t>
            </a:r>
            <a:r>
              <a:rPr lang="en-US" sz="2400" dirty="0"/>
              <a:t>of </a:t>
            </a:r>
            <a:r>
              <a:rPr lang="en-US" sz="2400" dirty="0" smtClean="0"/>
              <a:t>number </a:t>
            </a:r>
            <a:r>
              <a:rPr lang="en-US" sz="2400" dirty="0"/>
              <a:t>of destinations </a:t>
            </a:r>
            <a:r>
              <a:rPr lang="en-US" sz="2400" dirty="0" smtClean="0"/>
              <a:t>to number </a:t>
            </a:r>
            <a:r>
              <a:rPr lang="en-US" sz="2400" dirty="0"/>
              <a:t>of </a:t>
            </a:r>
            <a:r>
              <a:rPr lang="en-US" sz="2400" dirty="0" smtClean="0"/>
              <a:t>vertices of the road </a:t>
            </a:r>
            <a:r>
              <a:rPr lang="en-US" sz="2400" dirty="0"/>
              <a:t>network </a:t>
            </a:r>
            <a:r>
              <a:rPr lang="en-US" sz="2400" dirty="0" smtClean="0"/>
              <a:t>visited for a given region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Time </a:t>
            </a:r>
            <a:r>
              <a:rPr lang="en-US" sz="2400" dirty="0"/>
              <a:t>cost </a:t>
            </a:r>
            <a:r>
              <a:rPr lang="en-US" sz="2400" dirty="0" smtClean="0"/>
              <a:t>increases with density in the algorithms that are good for one-to-one (Integrated)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Time </a:t>
            </a:r>
            <a:r>
              <a:rPr lang="en-US" sz="2400" dirty="0"/>
              <a:t>cost is </a:t>
            </a:r>
            <a:r>
              <a:rPr lang="en-US" sz="2400" dirty="0" smtClean="0"/>
              <a:t>not related to density in the algorithms that are good for one-to-many (Hybrid)</a:t>
            </a:r>
            <a:endParaRPr lang="en-US" sz="2400" dirty="0"/>
          </a:p>
          <a:p>
            <a:pPr lvl="1">
              <a:buFont typeface="Wingdings" pitchFamily="2" charset="2"/>
              <a:buChar char="§"/>
            </a:pPr>
            <a:endParaRPr lang="en-US" sz="2400" dirty="0"/>
          </a:p>
        </p:txBody>
      </p:sp>
      <p:pic>
        <p:nvPicPr>
          <p:cNvPr id="2050" name="Picture 2" descr="C:\Users\pengshangfu\Desktop\Research\sigspatial2015\density_ti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64760"/>
            <a:ext cx="3763382" cy="263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ngshangfu\Desktop\Research\sigspatial2015\density_tim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49243"/>
            <a:ext cx="3782169" cy="265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3500735"/>
            <a:ext cx="4114800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Region Query: fix search space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3500735"/>
            <a:ext cx="2895600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KNN Query: fix K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9890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/>
                </a:solidFill>
              </a:rPr>
              <a:t>Outline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79437"/>
                <a:ext cx="8229600" cy="5973763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Background &amp; Motivation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/>
                  <a:t>Spatial analytical queries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 smtClean="0"/>
                  <a:t>Access patterns &amp; existing </a:t>
                </a:r>
                <a:r>
                  <a:rPr lang="en-US" sz="2400" dirty="0"/>
                  <a:t>methods</a:t>
                </a:r>
              </a:p>
              <a:p>
                <a:r>
                  <a:rPr lang="en-US" sz="2400" dirty="0" smtClean="0"/>
                  <a:t>Two architectures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 smtClean="0"/>
                  <a:t>Hybrid architecture 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 smtClean="0"/>
                  <a:t>Integrated architecture (inside a database)</a:t>
                </a:r>
              </a:p>
              <a:p>
                <a:pPr lvl="2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/>
                  <a:t>-distance oracle</a:t>
                </a:r>
              </a:p>
              <a:p>
                <a:pPr lvl="2">
                  <a:buFont typeface="Wingdings" pitchFamily="2" charset="2"/>
                  <a:buChar char="§"/>
                </a:pPr>
                <a:r>
                  <a:rPr lang="en-US" dirty="0" smtClean="0"/>
                  <a:t>SQL examples</a:t>
                </a:r>
              </a:p>
              <a:p>
                <a:r>
                  <a:rPr lang="en-US" sz="2400" dirty="0" smtClean="0"/>
                  <a:t>Evaluation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/>
                  <a:t>Throughput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/>
                  <a:t>Region query, KNN query and Density</a:t>
                </a:r>
              </a:p>
              <a:p>
                <a:r>
                  <a:rPr lang="en-US" sz="2400" b="1" dirty="0" smtClean="0">
                    <a:solidFill>
                      <a:schemeClr val="accent1"/>
                    </a:solidFill>
                  </a:rPr>
                  <a:t>Conclusions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79437"/>
                <a:ext cx="8229600" cy="5973763"/>
              </a:xfrm>
              <a:blipFill rotWithShape="1">
                <a:blip r:embed="rId3"/>
                <a:stretch>
                  <a:fillRect l="-963" t="-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8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accent1"/>
                </a:solidFill>
              </a:rPr>
              <a:t>Conclusions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686800" cy="601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One-to-One: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Integrated is much better than Hybrid in time and throughput</a:t>
            </a:r>
          </a:p>
          <a:p>
            <a:r>
              <a:rPr lang="en-US" sz="2400" dirty="0" smtClean="0"/>
              <a:t>One-to-Many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Depends on the density of targets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Integrated is faster than Hybrid in most real applications</a:t>
            </a:r>
          </a:p>
          <a:p>
            <a:r>
              <a:rPr lang="en-US" sz="2400" dirty="0" smtClean="0"/>
              <a:t>Ease of use</a:t>
            </a:r>
            <a:endParaRPr lang="en-US" sz="2400" dirty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Integrated is much better than Hybrid</a:t>
            </a:r>
          </a:p>
          <a:p>
            <a:endParaRPr lang="en-US" sz="2400" dirty="0"/>
          </a:p>
          <a:p>
            <a:r>
              <a:rPr lang="en-US" sz="2400" dirty="0" smtClean="0"/>
              <a:t>Future work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Embed it into a distributed memory system, e.g., Spark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Aware of traffic changes for different periods of time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144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fbforbusinessmarketing.com/wp-content/uploads/2011/04/question-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93" y="-76200"/>
            <a:ext cx="9174707" cy="742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0" y="2209800"/>
            <a:ext cx="3048000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accent1"/>
                </a:solidFill>
                <a:latin typeface="Helvetica"/>
                <a:cs typeface="Helvetica"/>
              </a:rPr>
              <a:t>Thanks</a:t>
            </a:r>
            <a:endParaRPr lang="en-US" sz="3600" b="1" i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254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/>
                </a:solidFill>
              </a:rPr>
              <a:t>Motivation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458200" cy="5562600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dirty="0" smtClean="0"/>
              <a:t>Throughput</a:t>
            </a:r>
          </a:p>
          <a:p>
            <a:pPr marL="800100" lvl="3" indent="-342900">
              <a:buFont typeface="Wingdings" pitchFamily="2" charset="2"/>
              <a:buChar char="§"/>
            </a:pPr>
            <a:r>
              <a:rPr lang="en-US" sz="2400" dirty="0" smtClean="0"/>
              <a:t>How many distance computations per second</a:t>
            </a:r>
          </a:p>
          <a:p>
            <a:pPr marL="342900" lvl="2" indent="-342900"/>
            <a:r>
              <a:rPr lang="en-US" dirty="0" smtClean="0"/>
              <a:t>Existing </a:t>
            </a:r>
            <a:r>
              <a:rPr lang="en-US" dirty="0"/>
              <a:t>Solutions</a:t>
            </a:r>
          </a:p>
          <a:p>
            <a:pPr marL="800100" lvl="3" indent="-342900">
              <a:buFont typeface="Wingdings" pitchFamily="2" charset="2"/>
              <a:buChar char="§"/>
            </a:pPr>
            <a:r>
              <a:rPr lang="en-US" sz="2400" dirty="0" smtClean="0"/>
              <a:t>Focus on decreasing the latency time</a:t>
            </a:r>
          </a:p>
          <a:p>
            <a:pPr marL="800100" lvl="3" indent="-342900">
              <a:buFont typeface="Wingdings" pitchFamily="2" charset="2"/>
              <a:buChar char="§"/>
            </a:pPr>
            <a:r>
              <a:rPr lang="en-US" sz="2400" dirty="0" smtClean="0"/>
              <a:t>Google </a:t>
            </a:r>
            <a:r>
              <a:rPr lang="en-US" sz="2400" dirty="0"/>
              <a:t>Distance </a:t>
            </a:r>
            <a:r>
              <a:rPr lang="en-US" sz="2400" dirty="0" smtClean="0"/>
              <a:t>Matrix</a:t>
            </a:r>
          </a:p>
          <a:p>
            <a:pPr marL="1257300" lvl="4" indent="-342900"/>
            <a:r>
              <a:rPr lang="en-US" sz="2400" dirty="0" smtClean="0"/>
              <a:t>Limit non-paying </a:t>
            </a:r>
            <a:r>
              <a:rPr lang="en-US" sz="2400" dirty="0"/>
              <a:t>users to submit 100 shortest </a:t>
            </a:r>
            <a:r>
              <a:rPr lang="en-US" sz="2400" dirty="0" smtClean="0"/>
              <a:t>distances per query</a:t>
            </a:r>
          </a:p>
          <a:p>
            <a:pPr marL="1257300" lvl="4" indent="-342900"/>
            <a:r>
              <a:rPr lang="en-US" sz="2400" dirty="0" smtClean="0"/>
              <a:t>Limit paying customers to submit 625 shortest distances per query</a:t>
            </a:r>
            <a:endParaRPr lang="en-US" sz="2400" dirty="0"/>
          </a:p>
          <a:p>
            <a:pPr marL="800100" lvl="3" indent="-342900">
              <a:buFont typeface="Wingdings" pitchFamily="2" charset="2"/>
              <a:buChar char="§"/>
            </a:pPr>
            <a:r>
              <a:rPr lang="en-US" sz="2400" dirty="0"/>
              <a:t>ArcGIS Network Analyst extension in </a:t>
            </a:r>
            <a:r>
              <a:rPr lang="en-US" sz="2400" dirty="0" err="1"/>
              <a:t>Esri</a:t>
            </a:r>
            <a:endParaRPr lang="en-US" sz="2400" dirty="0"/>
          </a:p>
          <a:p>
            <a:pPr marL="1257300" lvl="4" indent="-342900"/>
            <a:r>
              <a:rPr lang="en-US" sz="2400" dirty="0" smtClean="0"/>
              <a:t>Using </a:t>
            </a:r>
            <a:r>
              <a:rPr lang="en-US" sz="2400" dirty="0" err="1" smtClean="0"/>
              <a:t>Dijkstra’s</a:t>
            </a:r>
            <a:r>
              <a:rPr lang="en-US" sz="2400" dirty="0" smtClean="0"/>
              <a:t> algorithm</a:t>
            </a:r>
            <a:endParaRPr lang="en-US" dirty="0">
              <a:latin typeface="Cambria Math"/>
            </a:endParaRPr>
          </a:p>
          <a:p>
            <a:pPr marL="342900" lvl="2" indent="-342900"/>
            <a:r>
              <a:rPr lang="en-US" dirty="0" smtClean="0"/>
              <a:t>Require a high throughput solution!</a:t>
            </a:r>
          </a:p>
        </p:txBody>
      </p:sp>
    </p:spTree>
    <p:extLst>
      <p:ext uri="{BB962C8B-B14F-4D97-AF65-F5344CB8AC3E}">
        <p14:creationId xmlns:p14="http://schemas.microsoft.com/office/powerpoint/2010/main" val="362081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228600"/>
                <a:ext cx="8229600" cy="1143000"/>
              </a:xfrm>
            </p:spPr>
            <p:txBody>
              <a:bodyPr>
                <a:norm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3200" b="1" dirty="0">
                    <a:solidFill>
                      <a:schemeClr val="accent1"/>
                    </a:solidFill>
                  </a:rPr>
                  <a:t>-Distance Oracle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228600"/>
                <a:ext cx="82296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445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Accessibility to jobs in the Bay Area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Jobs that are accessible within 10KM by car</a:t>
            </a:r>
            <a:endParaRPr lang="en-US" sz="2400" dirty="0"/>
          </a:p>
        </p:txBody>
      </p:sp>
      <p:pic>
        <p:nvPicPr>
          <p:cNvPr id="2052" name="Picture 4" descr="C:\Users\pengshangfu\Desktop\Research\sigspatial2015\lege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33600"/>
            <a:ext cx="131369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engshangfu\Desktop\Research\sigspatial2015\1_10km_do_wo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82" y="2200672"/>
            <a:ext cx="3957120" cy="381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engshangfu\Desktop\Research\sigspatial2015\1_10km_dijk_wor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733" y="2200672"/>
            <a:ext cx="3957267" cy="381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67149" y="1768497"/>
                <a:ext cx="1864678" cy="4001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  <a:cs typeface="Helvetica"/>
                      </a:rPr>
                      <m:t>𝜖</m:t>
                    </m:r>
                  </m:oMath>
                </a14:m>
                <a:r>
                  <a:rPr lang="en-US" sz="2000" i="1" dirty="0" smtClean="0">
                    <a:latin typeface="Helvetica"/>
                    <a:cs typeface="Helvetica"/>
                  </a:rPr>
                  <a:t>-DO,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cs typeface="Helvetica"/>
                      </a:rPr>
                      <m:t>𝜖</m:t>
                    </m:r>
                    <m:r>
                      <a:rPr lang="en-US" sz="2000" b="0" i="1" dirty="0" smtClean="0">
                        <a:latin typeface="Cambria Math"/>
                        <a:cs typeface="Helvetica"/>
                      </a:rPr>
                      <m:t>=0.25</m:t>
                    </m:r>
                  </m:oMath>
                </a14:m>
                <a:endParaRPr lang="en-US" sz="2000" i="1" dirty="0">
                  <a:latin typeface="Helvetica"/>
                  <a:cs typeface="Helvetica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149" y="1768497"/>
                <a:ext cx="1864678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6061" b="-2727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178420" y="1733490"/>
            <a:ext cx="2347309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Helvetica"/>
                <a:cs typeface="Helvetica"/>
              </a:rPr>
              <a:t>Dijkstra’s</a:t>
            </a:r>
            <a:r>
              <a:rPr lang="en-US" sz="2000" i="1" dirty="0" smtClean="0">
                <a:latin typeface="Helvetica"/>
                <a:cs typeface="Helvetica"/>
              </a:rPr>
              <a:t> algorithm</a:t>
            </a:r>
            <a:endParaRPr lang="en-US" sz="2000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8629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/>
                </a:solidFill>
              </a:rPr>
              <a:t>Motivation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560"/>
            <a:ext cx="9982200" cy="5562600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dirty="0" smtClean="0"/>
              <a:t>Applications: Logistics, Tour planning, Spatial business intelligence</a:t>
            </a:r>
          </a:p>
          <a:p>
            <a:pPr marL="342900" lvl="2" indent="-342900"/>
            <a:r>
              <a:rPr lang="en-US" dirty="0" smtClean="0"/>
              <a:t>Use cases from </a:t>
            </a:r>
            <a:r>
              <a:rPr lang="en-US" dirty="0" err="1" smtClean="0"/>
              <a:t>Esri</a:t>
            </a:r>
            <a:r>
              <a:rPr lang="en-US" dirty="0" smtClean="0"/>
              <a:t> web boards</a:t>
            </a:r>
          </a:p>
          <a:p>
            <a:pPr marL="342900" lvl="2" indent="-342900"/>
            <a:r>
              <a:rPr lang="en-US" dirty="0" smtClean="0"/>
              <a:t>Case 1. </a:t>
            </a:r>
          </a:p>
          <a:p>
            <a:pPr marL="342900" lvl="2" indent="-342900"/>
            <a:endParaRPr lang="en-US" dirty="0"/>
          </a:p>
          <a:p>
            <a:pPr marL="0" lvl="2" indent="0">
              <a:buNone/>
            </a:pPr>
            <a:endParaRPr lang="en-US" dirty="0" smtClean="0"/>
          </a:p>
          <a:p>
            <a:pPr marL="342900" lvl="2" indent="-342900"/>
            <a:r>
              <a:rPr lang="en-US" dirty="0" smtClean="0"/>
              <a:t>Case 2.</a:t>
            </a:r>
          </a:p>
          <a:p>
            <a:pPr marL="342900" lvl="2" indent="-342900"/>
            <a:endParaRPr lang="en-US" dirty="0"/>
          </a:p>
          <a:p>
            <a:pPr marL="342900" lvl="2" indent="-342900"/>
            <a:endParaRPr lang="en-US" dirty="0" smtClean="0"/>
          </a:p>
          <a:p>
            <a:pPr marL="342900" lvl="2" indent="-342900"/>
            <a:endParaRPr lang="en-US" dirty="0"/>
          </a:p>
          <a:p>
            <a:pPr marL="342900" lvl="2" indent="-342900"/>
            <a:r>
              <a:rPr lang="en-US" dirty="0" smtClean="0"/>
              <a:t>Case 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1523960"/>
            <a:ext cx="7162800" cy="12003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 </a:t>
            </a:r>
            <a:r>
              <a:rPr lang="en-US" dirty="0"/>
              <a:t>am a taxi operator running a fleet of taxis. </a:t>
            </a:r>
            <a:r>
              <a:rPr lang="en-US" dirty="0" smtClean="0"/>
              <a:t>I have </a:t>
            </a:r>
            <a:r>
              <a:rPr lang="en-US" dirty="0"/>
              <a:t>a dataset of taxi trips </a:t>
            </a:r>
            <a:r>
              <a:rPr lang="en-US" dirty="0" smtClean="0"/>
              <a:t>such </a:t>
            </a:r>
            <a:r>
              <a:rPr lang="en-US" dirty="0"/>
              <a:t>that </a:t>
            </a:r>
            <a:r>
              <a:rPr lang="en-US" dirty="0" smtClean="0"/>
              <a:t>each trip </a:t>
            </a:r>
            <a:r>
              <a:rPr lang="en-US" dirty="0"/>
              <a:t>has a latitude and longitude values for both a pickup and </a:t>
            </a:r>
            <a:r>
              <a:rPr lang="en-US" dirty="0" smtClean="0"/>
              <a:t>a drop </a:t>
            </a:r>
            <a:r>
              <a:rPr lang="en-US" dirty="0"/>
              <a:t>off point, as well as for way points at irregular intervals. </a:t>
            </a:r>
            <a:r>
              <a:rPr lang="en-US" dirty="0" smtClean="0"/>
              <a:t>I want </a:t>
            </a:r>
            <a:r>
              <a:rPr lang="en-US" dirty="0"/>
              <a:t>to obtain the total number of miles travelled by each </a:t>
            </a:r>
            <a:r>
              <a:rPr lang="en-US" dirty="0" smtClean="0"/>
              <a:t>taxi this month</a:t>
            </a:r>
            <a:r>
              <a:rPr lang="en-US" dirty="0"/>
              <a:t>. </a:t>
            </a:r>
            <a:endParaRPr lang="en-US" i="1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2831137"/>
            <a:ext cx="7162800" cy="17543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/>
              <a:t>I am an operator of a large hospital and </a:t>
            </a:r>
            <a:r>
              <a:rPr lang="en-US" dirty="0" smtClean="0"/>
              <a:t>have the </a:t>
            </a:r>
            <a:r>
              <a:rPr lang="en-US" dirty="0"/>
              <a:t>geocoded address of my patients and the locations of my </a:t>
            </a:r>
            <a:r>
              <a:rPr lang="en-US" dirty="0" smtClean="0"/>
              <a:t>clinics. Our </a:t>
            </a:r>
            <a:r>
              <a:rPr lang="en-US" dirty="0"/>
              <a:t>hospital has more than 500 clinics across the country. </a:t>
            </a:r>
            <a:r>
              <a:rPr lang="en-US" dirty="0" smtClean="0"/>
              <a:t>I </a:t>
            </a:r>
            <a:r>
              <a:rPr lang="en-US" dirty="0"/>
              <a:t>want to get the </a:t>
            </a:r>
            <a:r>
              <a:rPr lang="en-US" dirty="0" smtClean="0"/>
              <a:t>average </a:t>
            </a:r>
            <a:r>
              <a:rPr lang="en-US" dirty="0"/>
              <a:t>drive time for patients per clinic. This is </a:t>
            </a:r>
            <a:r>
              <a:rPr lang="en-US" dirty="0" smtClean="0"/>
              <a:t>an important </a:t>
            </a:r>
            <a:r>
              <a:rPr lang="en-US" dirty="0"/>
              <a:t>metric </a:t>
            </a:r>
            <a:r>
              <a:rPr lang="en-US" dirty="0" smtClean="0"/>
              <a:t>in healthcare. </a:t>
            </a:r>
            <a:r>
              <a:rPr lang="en-US" dirty="0"/>
              <a:t>This distance also informs us of the need to </a:t>
            </a:r>
            <a:r>
              <a:rPr lang="en-US" dirty="0" smtClean="0"/>
              <a:t>open new </a:t>
            </a:r>
            <a:r>
              <a:rPr lang="en-US" dirty="0"/>
              <a:t>clinics or relocate existing ones to better serve our patients.</a:t>
            </a:r>
            <a:endParaRPr lang="en-US" i="1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4598075"/>
            <a:ext cx="7162800" cy="20313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/>
              <a:t>I have a trucking company with 10 trucks </a:t>
            </a:r>
            <a:r>
              <a:rPr lang="en-US" dirty="0" smtClean="0"/>
              <a:t>that deliver </a:t>
            </a:r>
            <a:r>
              <a:rPr lang="en-US" dirty="0"/>
              <a:t>thousands of packages for a popular retailer. A </a:t>
            </a:r>
            <a:r>
              <a:rPr lang="en-US" dirty="0" smtClean="0"/>
              <a:t>common operation </a:t>
            </a:r>
            <a:r>
              <a:rPr lang="en-US" dirty="0"/>
              <a:t>that I run several times during each day is </a:t>
            </a:r>
            <a:r>
              <a:rPr lang="en-US" dirty="0" smtClean="0"/>
              <a:t>determining which </a:t>
            </a:r>
            <a:r>
              <a:rPr lang="en-US" dirty="0"/>
              <a:t>packages should be loaded on to which truck and the </a:t>
            </a:r>
            <a:r>
              <a:rPr lang="en-US" dirty="0" smtClean="0"/>
              <a:t>order in </a:t>
            </a:r>
            <a:r>
              <a:rPr lang="en-US" dirty="0"/>
              <a:t>which they should be delivered. </a:t>
            </a:r>
            <a:r>
              <a:rPr lang="en-US" dirty="0" smtClean="0"/>
              <a:t>For </a:t>
            </a:r>
            <a:r>
              <a:rPr lang="en-US" dirty="0"/>
              <a:t>this purpose, the </a:t>
            </a:r>
            <a:r>
              <a:rPr lang="en-US" dirty="0" smtClean="0"/>
              <a:t>input is </a:t>
            </a:r>
            <a:r>
              <a:rPr lang="en-US" dirty="0"/>
              <a:t>a network distance matrix between the delivery locations of </a:t>
            </a:r>
            <a:r>
              <a:rPr lang="en-US" dirty="0" smtClean="0"/>
              <a:t>all current </a:t>
            </a:r>
            <a:r>
              <a:rPr lang="en-US" dirty="0"/>
              <a:t>packages. An optimization program would decide how </a:t>
            </a:r>
            <a:r>
              <a:rPr lang="en-US" dirty="0" smtClean="0"/>
              <a:t>to assign </a:t>
            </a:r>
            <a:r>
              <a:rPr lang="en-US" dirty="0"/>
              <a:t>packages to trucks and the order in which to deliver </a:t>
            </a:r>
            <a:r>
              <a:rPr lang="en-US" dirty="0" smtClean="0"/>
              <a:t>them.</a:t>
            </a:r>
            <a:endParaRPr lang="en-US" i="1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939185"/>
            <a:ext cx="2618024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chemeClr val="accent1"/>
                </a:solidFill>
                <a:latin typeface="Helvetica"/>
                <a:cs typeface="Helvetica"/>
              </a:rPr>
              <a:t>Throughput!</a:t>
            </a:r>
            <a:endParaRPr lang="en-US" sz="3200" b="1" i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1810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  <a:latin typeface="Cambria Math"/>
              </a:rPr>
              <a:t>Access Patterns for Distance Queries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6962"/>
            <a:ext cx="8229600" cy="4525963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b="0" dirty="0" smtClean="0"/>
              <a:t>Access Patterns for shortest distances in such queries</a:t>
            </a:r>
          </a:p>
          <a:p>
            <a:pPr marL="800100" lvl="3" indent="-342900"/>
            <a:r>
              <a:rPr lang="en-US" dirty="0" smtClean="0"/>
              <a:t>One-to-One: a batch of source-target queries</a:t>
            </a:r>
          </a:p>
          <a:p>
            <a:pPr marL="800100" lvl="3" indent="-342900"/>
            <a:r>
              <a:rPr lang="en-US" b="0" dirty="0" smtClean="0"/>
              <a:t>One-to-Many: KNN</a:t>
            </a:r>
          </a:p>
          <a:p>
            <a:pPr marL="800100" lvl="3" indent="-342900"/>
            <a:r>
              <a:rPr lang="en-US" dirty="0" smtClean="0"/>
              <a:t>Many-to-Many: distance matrix </a:t>
            </a:r>
          </a:p>
          <a:p>
            <a:pPr marL="800100" lvl="3" indent="-342900"/>
            <a:r>
              <a:rPr lang="en-US" dirty="0" smtClean="0"/>
              <a:t>Speeding up specific spatial analytical queries (not general)</a:t>
            </a:r>
            <a:endParaRPr lang="en-US" b="0" dirty="0" smtClean="0"/>
          </a:p>
          <a:p>
            <a:pPr marL="342900" lvl="2" indent="-342900"/>
            <a:endParaRPr lang="en-US" b="0" dirty="0" smtClean="0"/>
          </a:p>
          <a:p>
            <a:pPr marL="342900" lvl="2" indent="-342900"/>
            <a:endParaRPr lang="en-US" b="0" dirty="0" smtClean="0">
              <a:latin typeface="Cambria Math"/>
            </a:endParaRPr>
          </a:p>
          <a:p>
            <a:pPr marL="0" lvl="2" indent="0">
              <a:buNone/>
            </a:pPr>
            <a:endParaRPr lang="en-US" dirty="0">
              <a:latin typeface="Cambria Math"/>
            </a:endParaRPr>
          </a:p>
          <a:p>
            <a:pPr marL="342900" lvl="2" indent="-342900"/>
            <a:endParaRPr lang="en-US" b="0" dirty="0" smtClean="0">
              <a:latin typeface="Cambria Math"/>
            </a:endParaRPr>
          </a:p>
          <a:p>
            <a:pPr marL="342900" lvl="2" indent="-342900"/>
            <a:endParaRPr lang="en-US" dirty="0">
              <a:latin typeface="Cambria Math"/>
            </a:endParaRPr>
          </a:p>
          <a:p>
            <a:pPr marL="800100" lvl="3" indent="-342900"/>
            <a:endParaRPr lang="en-US" b="0" dirty="0" smtClean="0">
              <a:latin typeface="Cambria Math"/>
            </a:endParaRPr>
          </a:p>
          <a:p>
            <a:pPr lvl="1"/>
            <a:endParaRPr lang="en-US" dirty="0"/>
          </a:p>
        </p:txBody>
      </p:sp>
      <p:sp>
        <p:nvSpPr>
          <p:cNvPr id="6" name="Curved Right Arrow 5"/>
          <p:cNvSpPr/>
          <p:nvPr/>
        </p:nvSpPr>
        <p:spPr>
          <a:xfrm rot="10800000">
            <a:off x="6282612" y="2011362"/>
            <a:ext cx="609600" cy="533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 rot="10800000">
            <a:off x="6282612" y="1554162"/>
            <a:ext cx="609600" cy="533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1844085"/>
            <a:ext cx="1247457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Helvetica"/>
                <a:cs typeface="Helvetica"/>
              </a:rPr>
              <a:t>Reduce</a:t>
            </a:r>
            <a:endParaRPr lang="en-US" sz="2400" i="1" dirty="0">
              <a:latin typeface="Helvetica"/>
              <a:cs typeface="Helvet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6756212"/>
                  </p:ext>
                </p:extLst>
              </p:nvPr>
            </p:nvGraphicFramePr>
            <p:xfrm>
              <a:off x="609600" y="3306762"/>
              <a:ext cx="8077200" cy="26102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0"/>
                    <a:gridCol w="3238500"/>
                    <a:gridCol w="2667000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Algorithm Type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One-to-One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One-to-Many</a:t>
                          </a:r>
                          <a:endParaRPr lang="en-US" sz="2400" b="1" dirty="0"/>
                        </a:p>
                      </a:txBody>
                      <a:tcPr anchor="ctr"/>
                    </a:tc>
                  </a:tr>
                  <a:tr h="9143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Scan-based</a:t>
                          </a:r>
                          <a:endParaRPr lang="en-US" sz="2400" b="1" dirty="0"/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Contraction Hierarchies</a:t>
                          </a:r>
                          <a:endParaRPr lang="en-US" sz="2400" dirty="0" smtClean="0"/>
                        </a:p>
                        <a:p>
                          <a:pPr algn="ctr"/>
                          <a:r>
                            <a:rPr lang="en-US" sz="2400" dirty="0" smtClean="0"/>
                            <a:t>TNR</a:t>
                          </a:r>
                        </a:p>
                        <a:p>
                          <a:pPr algn="ctr"/>
                          <a:r>
                            <a:rPr lang="en-US" sz="2400" dirty="0" err="1" smtClean="0"/>
                            <a:t>etc</a:t>
                          </a:r>
                          <a:endParaRPr lang="en-US" sz="24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/>
                            <a:t>Dijkstra’s</a:t>
                          </a:r>
                          <a:r>
                            <a:rPr lang="en-US" sz="2400" dirty="0" smtClean="0"/>
                            <a:t> algorithm</a:t>
                          </a:r>
                        </a:p>
                        <a:p>
                          <a:pPr algn="ctr"/>
                          <a:r>
                            <a:rPr lang="en-US" sz="2400" dirty="0" err="1" smtClean="0"/>
                            <a:t>etc</a:t>
                          </a:r>
                          <a:endParaRPr lang="en-US" sz="2400" dirty="0" smtClean="0"/>
                        </a:p>
                      </a:txBody>
                      <a:tcPr anchor="ctr"/>
                    </a:tc>
                  </a:tr>
                  <a:tr h="964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Lookup-</a:t>
                          </a:r>
                          <a:r>
                            <a:rPr lang="en-US" sz="2400" b="1" baseline="0" dirty="0" smtClean="0"/>
                            <a:t>based</a:t>
                          </a:r>
                          <a:endParaRPr lang="en-US" sz="2400" b="1" dirty="0"/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/>
                                </a:rPr>
                                <m:t>𝜖</m:t>
                              </m:r>
                            </m:oMath>
                          </a14:m>
                          <a:r>
                            <a:rPr lang="en-US" sz="2400" dirty="0" smtClean="0"/>
                            <a:t>-Distance Oracle</a:t>
                          </a:r>
                        </a:p>
                        <a:p>
                          <a:pPr algn="ctr"/>
                          <a:r>
                            <a:rPr lang="en-US" sz="2400" dirty="0" smtClean="0"/>
                            <a:t>Hub labeling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-</a:t>
                          </a: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6756212"/>
                  </p:ext>
                </p:extLst>
              </p:nvPr>
            </p:nvGraphicFramePr>
            <p:xfrm>
              <a:off x="609600" y="3306762"/>
              <a:ext cx="8077200" cy="26102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1700"/>
                    <a:gridCol w="3238500"/>
                    <a:gridCol w="2667000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Algorithm Type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One-to-One</a:t>
                          </a:r>
                          <a:endParaRPr lang="en-US" sz="2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One-to-Many</a:t>
                          </a:r>
                          <a:endParaRPr lang="en-US" sz="2400" b="1" dirty="0"/>
                        </a:p>
                      </a:txBody>
                      <a:tcPr anchor="ctr"/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Scan-based</a:t>
                          </a:r>
                          <a:endParaRPr lang="en-US" sz="2400" b="1" dirty="0"/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Contraction Hierarchies</a:t>
                          </a:r>
                          <a:endParaRPr lang="en-US" sz="2400" dirty="0" smtClean="0"/>
                        </a:p>
                        <a:p>
                          <a:pPr algn="ctr"/>
                          <a:r>
                            <a:rPr lang="en-US" sz="2400" dirty="0" smtClean="0"/>
                            <a:t>TNR</a:t>
                          </a:r>
                        </a:p>
                        <a:p>
                          <a:pPr algn="ctr"/>
                          <a:r>
                            <a:rPr lang="en-US" sz="2400" dirty="0" err="1" smtClean="0"/>
                            <a:t>etc</a:t>
                          </a:r>
                          <a:endParaRPr lang="en-US" sz="24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/>
                            <a:t>Dijkstra’s</a:t>
                          </a:r>
                          <a:r>
                            <a:rPr lang="en-US" sz="2400" dirty="0" smtClean="0"/>
                            <a:t> algorithm</a:t>
                          </a:r>
                        </a:p>
                        <a:p>
                          <a:pPr algn="ctr"/>
                          <a:r>
                            <a:rPr lang="en-US" sz="2400" dirty="0" err="1" smtClean="0"/>
                            <a:t>etc</a:t>
                          </a:r>
                          <a:endParaRPr lang="en-US" sz="2400" dirty="0" smtClean="0"/>
                        </a:p>
                      </a:txBody>
                      <a:tcPr anchor="ctr"/>
                    </a:tc>
                  </a:tr>
                  <a:tr h="964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Lookup-</a:t>
                          </a:r>
                          <a:r>
                            <a:rPr lang="en-US" sz="2400" b="1" baseline="0" dirty="0" smtClean="0"/>
                            <a:t>based</a:t>
                          </a:r>
                          <a:endParaRPr lang="en-US" sz="2400" b="1" dirty="0"/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66917" t="-176582" r="-82143" b="-6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-</a:t>
                          </a:r>
                          <a:endParaRPr lang="en-US" sz="2400" dirty="0" smtClean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6293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/>
                </a:solidFill>
              </a:rPr>
              <a:t>Motivation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1918"/>
            <a:ext cx="8534400" cy="5562600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dirty="0"/>
              <a:t> Analytical queries on data embedded in a road </a:t>
            </a:r>
            <a:r>
              <a:rPr lang="en-US" dirty="0" smtClean="0"/>
              <a:t>network</a:t>
            </a:r>
          </a:p>
          <a:p>
            <a:pPr marL="800100" lvl="3" indent="-342900">
              <a:buFont typeface="Wingdings" pitchFamily="2" charset="2"/>
              <a:buChar char="§"/>
            </a:pPr>
            <a:r>
              <a:rPr lang="en-US" sz="2400" dirty="0" smtClean="0"/>
              <a:t>Requires </a:t>
            </a:r>
            <a:r>
              <a:rPr lang="en-US" sz="2400" dirty="0"/>
              <a:t>computing </a:t>
            </a:r>
            <a:r>
              <a:rPr lang="en-US" sz="2400" dirty="0" smtClean="0"/>
              <a:t>distances using along </a:t>
            </a:r>
            <a:r>
              <a:rPr lang="en-US" sz="2400" dirty="0"/>
              <a:t>the road </a:t>
            </a:r>
            <a:r>
              <a:rPr lang="en-US" sz="2400" dirty="0" smtClean="0"/>
              <a:t>network</a:t>
            </a:r>
          </a:p>
          <a:p>
            <a:pPr marL="800100" lvl="3" indent="-342900">
              <a:buFont typeface="Wingdings" pitchFamily="2" charset="2"/>
              <a:buChar char="§"/>
            </a:pPr>
            <a:r>
              <a:rPr lang="en-US" sz="2400" dirty="0" smtClean="0">
                <a:latin typeface="Cambria Math"/>
              </a:rPr>
              <a:t>Much more than simple routing queries </a:t>
            </a:r>
            <a:endParaRPr lang="en-US" sz="2400" dirty="0" smtClean="0"/>
          </a:p>
          <a:p>
            <a:pPr marL="342900" lvl="2" indent="-342900"/>
            <a:r>
              <a:rPr lang="en-US" dirty="0" smtClean="0"/>
              <a:t>Ex</a:t>
            </a:r>
            <a:r>
              <a:rPr lang="en-US" dirty="0"/>
              <a:t>: Answering queries such as finding all restaurants within a two </a:t>
            </a:r>
            <a:r>
              <a:rPr lang="en-US" dirty="0" smtClean="0"/>
              <a:t>mile biking </a:t>
            </a:r>
            <a:r>
              <a:rPr lang="en-US" dirty="0"/>
              <a:t>distance of River Road in Edgewater, NJ</a:t>
            </a:r>
            <a:endParaRPr lang="en-US" dirty="0" smtClean="0"/>
          </a:p>
          <a:p>
            <a:pPr marL="342900" lvl="2" indent="-342900"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11926" y="2743200"/>
            <a:ext cx="8303474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i="1" dirty="0"/>
              <a:t>Yelp results for the query: find the </a:t>
            </a:r>
            <a:r>
              <a:rPr lang="en-US" sz="2000" i="1" dirty="0" smtClean="0"/>
              <a:t>restaurants within </a:t>
            </a:r>
            <a:r>
              <a:rPr lang="en-US" sz="2000" i="1" dirty="0"/>
              <a:t>a 2 </a:t>
            </a:r>
            <a:r>
              <a:rPr lang="en-US" sz="2000" i="1" dirty="0" smtClean="0"/>
              <a:t>mile biking </a:t>
            </a:r>
            <a:r>
              <a:rPr lang="en-US" sz="2000" i="1" dirty="0"/>
              <a:t>distance.</a:t>
            </a:r>
            <a:endParaRPr lang="en-US" sz="2000" i="1" dirty="0">
              <a:latin typeface="Helvetica"/>
              <a:cs typeface="Helvetica"/>
            </a:endParaRPr>
          </a:p>
        </p:txBody>
      </p:sp>
      <p:pic>
        <p:nvPicPr>
          <p:cNvPr id="3074" name="Picture 2" descr="C:\Users\pengshangfu\Desktop\Research\sigspatial2015\distanceoracle\fancyquery_sigspatial2015\fig\yel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53548"/>
            <a:ext cx="5997629" cy="34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19800" y="5392271"/>
            <a:ext cx="457200" cy="3227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7" name="Oval 6"/>
          <p:cNvSpPr/>
          <p:nvPr/>
        </p:nvSpPr>
        <p:spPr>
          <a:xfrm>
            <a:off x="5410200" y="4654550"/>
            <a:ext cx="374650" cy="3746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15000" y="5925671"/>
            <a:ext cx="457200" cy="3227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11" name="Rectangle 10"/>
          <p:cNvSpPr/>
          <p:nvPr/>
        </p:nvSpPr>
        <p:spPr>
          <a:xfrm>
            <a:off x="1358202" y="3200400"/>
            <a:ext cx="2375598" cy="838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7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696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Throughput</a:t>
            </a:r>
          </a:p>
          <a:p>
            <a:pPr lvl="2"/>
            <a:r>
              <a:rPr lang="en-US" dirty="0" smtClean="0"/>
              <a:t>How many distance computations per second?</a:t>
            </a:r>
          </a:p>
          <a:p>
            <a:pPr lvl="2"/>
            <a:r>
              <a:rPr lang="en-US" dirty="0" smtClean="0"/>
              <a:t>Affected by access pattern, one-to-one or one-to-many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1154973"/>
                  </p:ext>
                </p:extLst>
              </p:nvPr>
            </p:nvGraphicFramePr>
            <p:xfrm>
              <a:off x="228600" y="2925762"/>
              <a:ext cx="8774196" cy="2514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8400"/>
                    <a:gridCol w="2057400"/>
                    <a:gridCol w="2209800"/>
                    <a:gridCol w="2068596"/>
                  </a:tblGrid>
                  <a:tr h="5791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/>
                            <a:t>Query</a:t>
                          </a:r>
                          <a:endParaRPr lang="en-US" sz="2300" dirty="0"/>
                        </a:p>
                      </a:txBody>
                      <a:tcPr marL="116989" marR="116989" marT="58495" marB="5849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/>
                            <a:t>Metric</a:t>
                          </a:r>
                          <a:endParaRPr lang="en-US" sz="2300" dirty="0"/>
                        </a:p>
                      </a:txBody>
                      <a:tcPr marL="116989" marR="116989" marT="58495" marB="5849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/>
                            <a:t>Integrated</a:t>
                          </a:r>
                          <a:endParaRPr lang="en-US" sz="2300" dirty="0"/>
                        </a:p>
                      </a:txBody>
                      <a:tcPr marL="116989" marR="116989" marT="58495" marB="5849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/>
                            <a:t>Hybrid - 7</a:t>
                          </a:r>
                          <a:endParaRPr lang="en-US" sz="2300" dirty="0"/>
                        </a:p>
                      </a:txBody>
                      <a:tcPr marL="116989" marR="116989" marT="58495" marB="58495"/>
                    </a:tc>
                  </a:tr>
                  <a:tr h="499785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 smtClean="0"/>
                            <a:t>10K</a:t>
                          </a:r>
                          <a:r>
                            <a:rPr lang="en-US" sz="2300" b="1" baseline="0" dirty="0" smtClean="0"/>
                            <a:t> random pairs</a:t>
                          </a:r>
                          <a:endParaRPr lang="en-US" sz="2300" b="1" dirty="0"/>
                        </a:p>
                      </a:txBody>
                      <a:tcPr marL="116989" marR="116989" marT="58495" marB="58495"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/>
                            <a:t>Time</a:t>
                          </a:r>
                          <a:endParaRPr lang="en-US" sz="2300" dirty="0"/>
                        </a:p>
                      </a:txBody>
                      <a:tcPr marL="116989" marR="116989" marT="58495" marB="5849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/>
                            <a:t>0.327 sec</a:t>
                          </a:r>
                          <a:endParaRPr lang="en-US" sz="2300" dirty="0"/>
                        </a:p>
                      </a:txBody>
                      <a:tcPr marL="116989" marR="116989" marT="58495" marB="5849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/>
                            <a:t>2026 sec</a:t>
                          </a:r>
                          <a:endParaRPr lang="en-US" sz="2300" dirty="0"/>
                        </a:p>
                      </a:txBody>
                      <a:tcPr marL="116989" marR="116989" marT="58495" marB="58495" anchor="ctr"/>
                    </a:tc>
                  </a:tr>
                  <a:tr h="49978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/>
                            <a:t>Throughput</a:t>
                          </a:r>
                          <a:endParaRPr lang="en-US" sz="2300" dirty="0"/>
                        </a:p>
                      </a:txBody>
                      <a:tcPr marL="116989" marR="116989" marT="58495" marB="5849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 smtClean="0">
                              <a:solidFill>
                                <a:srgbClr val="FF0000"/>
                              </a:solidFill>
                            </a:rPr>
                            <a:t>30581 </a:t>
                          </a:r>
                          <a:r>
                            <a:rPr lang="en-US" sz="2300" b="1" dirty="0" err="1" smtClean="0">
                              <a:solidFill>
                                <a:srgbClr val="FF0000"/>
                              </a:solidFill>
                            </a:rPr>
                            <a:t>dist</a:t>
                          </a:r>
                          <a:r>
                            <a:rPr lang="en-US" sz="2300" b="1" dirty="0" smtClean="0">
                              <a:solidFill>
                                <a:srgbClr val="FF0000"/>
                              </a:solidFill>
                            </a:rPr>
                            <a:t>/sec</a:t>
                          </a:r>
                          <a:endParaRPr lang="en-US" sz="23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16989" marR="116989" marT="58495" marB="5849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 smtClean="0">
                              <a:solidFill>
                                <a:srgbClr val="FF0000"/>
                              </a:solidFill>
                            </a:rPr>
                            <a:t>4.9 </a:t>
                          </a:r>
                          <a:r>
                            <a:rPr lang="en-US" sz="2300" b="1" dirty="0" err="1" smtClean="0">
                              <a:solidFill>
                                <a:srgbClr val="FF0000"/>
                              </a:solidFill>
                            </a:rPr>
                            <a:t>dist</a:t>
                          </a:r>
                          <a:r>
                            <a:rPr lang="en-US" sz="2300" b="1" dirty="0" smtClean="0">
                              <a:solidFill>
                                <a:srgbClr val="FF0000"/>
                              </a:solidFill>
                            </a:rPr>
                            <a:t>/sec</a:t>
                          </a:r>
                          <a:endParaRPr lang="en-US" sz="23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16989" marR="116989" marT="58495" marB="58495" anchor="ctr"/>
                    </a:tc>
                  </a:tr>
                  <a:tr h="467957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 smtClean="0"/>
                            <a:t>Distance Matrix</a:t>
                          </a:r>
                        </a:p>
                        <a:p>
                          <a:pPr algn="ctr"/>
                          <a:r>
                            <a:rPr lang="en-US" sz="2300" b="1" dirty="0" smtClean="0"/>
                            <a:t>(5,964</a:t>
                          </a:r>
                          <a14:m>
                            <m:oMath xmlns:m="http://schemas.openxmlformats.org/officeDocument/2006/math">
                              <m:r>
                                <a:rPr lang="en-US" sz="2300" b="1" i="1" smtClean="0">
                                  <a:latin typeface="Cambria Math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300" b="1" dirty="0" smtClean="0"/>
                            <a:t>49,573)</a:t>
                          </a:r>
                          <a:endParaRPr lang="en-US" sz="2300" b="1" dirty="0"/>
                        </a:p>
                      </a:txBody>
                      <a:tcPr marL="116989" marR="116989" marT="58495" marB="58495"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/>
                            <a:t>Time</a:t>
                          </a:r>
                          <a:endParaRPr lang="en-US" sz="2300" dirty="0"/>
                        </a:p>
                      </a:txBody>
                      <a:tcPr marL="116989" marR="116989" marT="58495" marB="5849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/>
                            <a:t>8853.9 sec</a:t>
                          </a:r>
                          <a:endParaRPr lang="en-US" sz="2300" dirty="0"/>
                        </a:p>
                      </a:txBody>
                      <a:tcPr marL="116989" marR="116989" marT="58495" marB="5849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/>
                            <a:t>20139 sec</a:t>
                          </a:r>
                          <a:endParaRPr lang="en-US" sz="2300" dirty="0"/>
                        </a:p>
                      </a:txBody>
                      <a:tcPr marL="116989" marR="116989" marT="58495" marB="58495" anchor="ctr"/>
                    </a:tc>
                  </a:tr>
                  <a:tr h="46795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/>
                            <a:t>Throughput</a:t>
                          </a:r>
                          <a:endParaRPr lang="en-US" sz="2300" dirty="0"/>
                        </a:p>
                      </a:txBody>
                      <a:tcPr marL="116989" marR="116989" marT="58495" marB="5849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 smtClean="0">
                              <a:solidFill>
                                <a:srgbClr val="FF0000"/>
                              </a:solidFill>
                            </a:rPr>
                            <a:t>33392 </a:t>
                          </a:r>
                          <a:r>
                            <a:rPr lang="en-US" sz="2300" b="1" dirty="0" err="1" smtClean="0">
                              <a:solidFill>
                                <a:srgbClr val="FF0000"/>
                              </a:solidFill>
                            </a:rPr>
                            <a:t>dist</a:t>
                          </a:r>
                          <a:r>
                            <a:rPr lang="en-US" sz="2300" b="1" dirty="0" smtClean="0">
                              <a:solidFill>
                                <a:srgbClr val="FF0000"/>
                              </a:solidFill>
                            </a:rPr>
                            <a:t>/sec</a:t>
                          </a:r>
                          <a:endParaRPr lang="en-US" sz="23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16989" marR="116989" marT="58495" marB="5849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 smtClean="0">
                              <a:solidFill>
                                <a:srgbClr val="FF0000"/>
                              </a:solidFill>
                            </a:rPr>
                            <a:t>14680 </a:t>
                          </a:r>
                          <a:r>
                            <a:rPr lang="en-US" sz="2300" b="1" dirty="0" err="1" smtClean="0">
                              <a:solidFill>
                                <a:srgbClr val="FF0000"/>
                              </a:solidFill>
                            </a:rPr>
                            <a:t>dist</a:t>
                          </a:r>
                          <a:r>
                            <a:rPr lang="en-US" sz="2300" b="1" dirty="0" smtClean="0">
                              <a:solidFill>
                                <a:srgbClr val="FF0000"/>
                              </a:solidFill>
                            </a:rPr>
                            <a:t>/sec</a:t>
                          </a:r>
                          <a:endParaRPr lang="en-US" sz="23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16989" marR="116989" marT="58495" marB="58495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1154973"/>
                  </p:ext>
                </p:extLst>
              </p:nvPr>
            </p:nvGraphicFramePr>
            <p:xfrm>
              <a:off x="228600" y="2925762"/>
              <a:ext cx="8774196" cy="2514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8400"/>
                    <a:gridCol w="2057400"/>
                    <a:gridCol w="2209800"/>
                    <a:gridCol w="2068596"/>
                  </a:tblGrid>
                  <a:tr h="5791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/>
                            <a:t>Query</a:t>
                          </a:r>
                          <a:endParaRPr lang="en-US" sz="2300" dirty="0"/>
                        </a:p>
                      </a:txBody>
                      <a:tcPr marL="116989" marR="116989" marT="58495" marB="5849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/>
                            <a:t>Metric</a:t>
                          </a:r>
                          <a:endParaRPr lang="en-US" sz="2300" dirty="0"/>
                        </a:p>
                      </a:txBody>
                      <a:tcPr marL="116989" marR="116989" marT="58495" marB="5849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/>
                            <a:t>Integrated</a:t>
                          </a:r>
                          <a:endParaRPr lang="en-US" sz="2300" dirty="0"/>
                        </a:p>
                      </a:txBody>
                      <a:tcPr marL="116989" marR="116989" marT="58495" marB="5849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/>
                            <a:t>Hybrid - 7</a:t>
                          </a:r>
                          <a:endParaRPr lang="en-US" sz="2300" dirty="0"/>
                        </a:p>
                      </a:txBody>
                      <a:tcPr marL="116989" marR="116989" marT="58495" marB="58495"/>
                    </a:tc>
                  </a:tr>
                  <a:tr h="499785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 smtClean="0"/>
                            <a:t>10K</a:t>
                          </a:r>
                          <a:r>
                            <a:rPr lang="en-US" sz="2300" b="1" baseline="0" dirty="0" smtClean="0"/>
                            <a:t> random pairs</a:t>
                          </a:r>
                          <a:endParaRPr lang="en-US" sz="2300" b="1" dirty="0"/>
                        </a:p>
                      </a:txBody>
                      <a:tcPr marL="116989" marR="116989" marT="58495" marB="58495" anchor="ctr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/>
                            <a:t>Time</a:t>
                          </a:r>
                          <a:endParaRPr lang="en-US" sz="2300" dirty="0"/>
                        </a:p>
                      </a:txBody>
                      <a:tcPr marL="116989" marR="116989" marT="58495" marB="5849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/>
                            <a:t>0.327 sec</a:t>
                          </a:r>
                          <a:endParaRPr lang="en-US" sz="2300" dirty="0"/>
                        </a:p>
                      </a:txBody>
                      <a:tcPr marL="116989" marR="116989" marT="58495" marB="5849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/>
                            <a:t>2026 sec</a:t>
                          </a:r>
                          <a:endParaRPr lang="en-US" sz="2300" dirty="0"/>
                        </a:p>
                      </a:txBody>
                      <a:tcPr marL="116989" marR="116989" marT="58495" marB="58495" anchor="ctr"/>
                    </a:tc>
                  </a:tr>
                  <a:tr h="49978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/>
                            <a:t>Throughput</a:t>
                          </a:r>
                          <a:endParaRPr lang="en-US" sz="2300" dirty="0"/>
                        </a:p>
                      </a:txBody>
                      <a:tcPr marL="116989" marR="116989" marT="58495" marB="5849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 smtClean="0">
                              <a:solidFill>
                                <a:srgbClr val="FF0000"/>
                              </a:solidFill>
                            </a:rPr>
                            <a:t>30581 </a:t>
                          </a:r>
                          <a:r>
                            <a:rPr lang="en-US" sz="2300" b="1" dirty="0" err="1" smtClean="0">
                              <a:solidFill>
                                <a:srgbClr val="FF0000"/>
                              </a:solidFill>
                            </a:rPr>
                            <a:t>dist</a:t>
                          </a:r>
                          <a:r>
                            <a:rPr lang="en-US" sz="2300" b="1" dirty="0" smtClean="0">
                              <a:solidFill>
                                <a:srgbClr val="FF0000"/>
                              </a:solidFill>
                            </a:rPr>
                            <a:t>/sec</a:t>
                          </a:r>
                          <a:endParaRPr lang="en-US" sz="23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16989" marR="116989" marT="58495" marB="5849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 smtClean="0">
                              <a:solidFill>
                                <a:srgbClr val="FF0000"/>
                              </a:solidFill>
                            </a:rPr>
                            <a:t>4.9 </a:t>
                          </a:r>
                          <a:r>
                            <a:rPr lang="en-US" sz="2300" b="1" dirty="0" err="1" smtClean="0">
                              <a:solidFill>
                                <a:srgbClr val="FF0000"/>
                              </a:solidFill>
                            </a:rPr>
                            <a:t>dist</a:t>
                          </a:r>
                          <a:r>
                            <a:rPr lang="en-US" sz="2300" b="1" dirty="0" smtClean="0">
                              <a:solidFill>
                                <a:srgbClr val="FF0000"/>
                              </a:solidFill>
                            </a:rPr>
                            <a:t>/sec</a:t>
                          </a:r>
                          <a:endParaRPr lang="en-US" sz="23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16989" marR="116989" marT="58495" marB="58495" anchor="ctr"/>
                    </a:tc>
                  </a:tr>
                  <a:tr h="467957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6989" marR="116989" marT="58495" marB="58495" anchor="ctr">
                        <a:blipFill rotWithShape="1">
                          <a:blip r:embed="rId2"/>
                          <a:stretch>
                            <a:fillRect l="-250" t="-172549" r="-259750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/>
                            <a:t>Time</a:t>
                          </a:r>
                          <a:endParaRPr lang="en-US" sz="2300" dirty="0"/>
                        </a:p>
                      </a:txBody>
                      <a:tcPr marL="116989" marR="116989" marT="58495" marB="5849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/>
                            <a:t>8853.9 sec</a:t>
                          </a:r>
                          <a:endParaRPr lang="en-US" sz="2300" dirty="0"/>
                        </a:p>
                      </a:txBody>
                      <a:tcPr marL="116989" marR="116989" marT="58495" marB="5849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/>
                            <a:t>20139 sec</a:t>
                          </a:r>
                          <a:endParaRPr lang="en-US" sz="2300" dirty="0"/>
                        </a:p>
                      </a:txBody>
                      <a:tcPr marL="116989" marR="116989" marT="58495" marB="58495" anchor="ctr"/>
                    </a:tc>
                  </a:tr>
                  <a:tr h="467957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dirty="0" smtClean="0"/>
                            <a:t>Throughput</a:t>
                          </a:r>
                          <a:endParaRPr lang="en-US" sz="2300" dirty="0"/>
                        </a:p>
                      </a:txBody>
                      <a:tcPr marL="116989" marR="116989" marT="58495" marB="5849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 smtClean="0">
                              <a:solidFill>
                                <a:srgbClr val="FF0000"/>
                              </a:solidFill>
                            </a:rPr>
                            <a:t>33392 </a:t>
                          </a:r>
                          <a:r>
                            <a:rPr lang="en-US" sz="2300" b="1" dirty="0" err="1" smtClean="0">
                              <a:solidFill>
                                <a:srgbClr val="FF0000"/>
                              </a:solidFill>
                            </a:rPr>
                            <a:t>dist</a:t>
                          </a:r>
                          <a:r>
                            <a:rPr lang="en-US" sz="2300" b="1" dirty="0" smtClean="0">
                              <a:solidFill>
                                <a:srgbClr val="FF0000"/>
                              </a:solidFill>
                            </a:rPr>
                            <a:t>/sec</a:t>
                          </a:r>
                          <a:endParaRPr lang="en-US" sz="23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16989" marR="116989" marT="58495" marB="5849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300" b="1" dirty="0" smtClean="0">
                              <a:solidFill>
                                <a:srgbClr val="FF0000"/>
                              </a:solidFill>
                            </a:rPr>
                            <a:t>14680 </a:t>
                          </a:r>
                          <a:r>
                            <a:rPr lang="en-US" sz="2300" b="1" dirty="0" err="1" smtClean="0">
                              <a:solidFill>
                                <a:srgbClr val="FF0000"/>
                              </a:solidFill>
                            </a:rPr>
                            <a:t>dist</a:t>
                          </a:r>
                          <a:r>
                            <a:rPr lang="en-US" sz="2300" b="1" dirty="0" smtClean="0">
                              <a:solidFill>
                                <a:srgbClr val="FF0000"/>
                              </a:solidFill>
                            </a:rPr>
                            <a:t>/sec</a:t>
                          </a:r>
                          <a:endParaRPr lang="en-US" sz="23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16989" marR="116989" marT="58495" marB="58495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3625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9144000" cy="2514599"/>
          </a:xfrm>
        </p:spPr>
        <p:txBody>
          <a:bodyPr>
            <a:noAutofit/>
          </a:bodyPr>
          <a:lstStyle/>
          <a:p>
            <a:r>
              <a:rPr lang="en-US" sz="2400" dirty="0" smtClean="0"/>
              <a:t>Popular among transportation planners</a:t>
            </a:r>
          </a:p>
          <a:p>
            <a:r>
              <a:rPr lang="en-US" sz="2400" dirty="0" smtClean="0"/>
              <a:t>LODES dataset from census</a:t>
            </a:r>
          </a:p>
          <a:p>
            <a:r>
              <a:rPr lang="en-US" sz="2400" dirty="0" smtClean="0"/>
              <a:t>Number of jobs within 10KM by car</a:t>
            </a:r>
          </a:p>
          <a:p>
            <a:r>
              <a:rPr lang="en-US" sz="2400" dirty="0" smtClean="0"/>
              <a:t>Require millions distance computations to generate such heat map</a:t>
            </a:r>
          </a:p>
        </p:txBody>
      </p:sp>
      <p:pic>
        <p:nvPicPr>
          <p:cNvPr id="2052" name="Picture 4" descr="C:\Users\pengshangfu\Desktop\Research\sigspatial2015\lege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082" y="2590800"/>
            <a:ext cx="131369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engshangfu\Desktop\Research\sigspatial2015\1_10km_do_wo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57872"/>
            <a:ext cx="3957120" cy="381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1"/>
                </a:solidFill>
              </a:rPr>
              <a:t>Example: Accessibility to Jobs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/>
                </a:solidFill>
              </a:rPr>
              <a:t>Motivation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1918"/>
            <a:ext cx="8382000" cy="6256082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dirty="0"/>
              <a:t> Analytical queries on data embedded in a road </a:t>
            </a:r>
            <a:r>
              <a:rPr lang="en-US" dirty="0" smtClean="0"/>
              <a:t>network</a:t>
            </a:r>
          </a:p>
          <a:p>
            <a:pPr marL="800100" lvl="3" indent="-342900">
              <a:buFont typeface="Wingdings" pitchFamily="2" charset="2"/>
              <a:buChar char="§"/>
            </a:pPr>
            <a:r>
              <a:rPr lang="en-US" sz="2400" dirty="0"/>
              <a:t> Requires computing distance </a:t>
            </a:r>
            <a:r>
              <a:rPr lang="en-US" sz="2400" dirty="0" smtClean="0"/>
              <a:t>using along </a:t>
            </a:r>
            <a:r>
              <a:rPr lang="en-US" sz="2400" dirty="0"/>
              <a:t>the road </a:t>
            </a:r>
            <a:r>
              <a:rPr lang="en-US" sz="2400" dirty="0" smtClean="0"/>
              <a:t>network</a:t>
            </a:r>
          </a:p>
          <a:p>
            <a:pPr marL="342900" lvl="2" indent="-342900"/>
            <a:r>
              <a:rPr lang="en-US" dirty="0"/>
              <a:t>Ex: Answering queries such as finding all restaurants within a two </a:t>
            </a:r>
            <a:r>
              <a:rPr lang="en-US" dirty="0" smtClean="0"/>
              <a:t>mile biking </a:t>
            </a:r>
            <a:r>
              <a:rPr lang="en-US" dirty="0"/>
              <a:t>distance of River Road in Edgewater, </a:t>
            </a:r>
            <a:r>
              <a:rPr lang="en-US" dirty="0" smtClean="0"/>
              <a:t>NJ</a:t>
            </a:r>
          </a:p>
          <a:p>
            <a:pPr marL="342900" lvl="2" indent="-342900" algn="just"/>
            <a:r>
              <a:rPr lang="en-US" dirty="0"/>
              <a:t>Challenge lies in realization that each such </a:t>
            </a:r>
            <a:r>
              <a:rPr lang="en-US" dirty="0" smtClean="0"/>
              <a:t>query involves </a:t>
            </a:r>
            <a:r>
              <a:rPr lang="en-US" dirty="0"/>
              <a:t>making hundreds </a:t>
            </a:r>
            <a:r>
              <a:rPr lang="en-US" dirty="0" smtClean="0"/>
              <a:t>to even millions </a:t>
            </a:r>
            <a:r>
              <a:rPr lang="en-US" dirty="0"/>
              <a:t>of </a:t>
            </a:r>
            <a:r>
              <a:rPr lang="en-US" dirty="0" smtClean="0"/>
              <a:t>distance computations </a:t>
            </a:r>
            <a:r>
              <a:rPr lang="en-US" dirty="0"/>
              <a:t>along a road network instead of “as the crow flies” (i.e., Euclidean distance) </a:t>
            </a:r>
          </a:p>
          <a:p>
            <a:pPr marL="342900" lvl="2" indent="-342900" algn="just"/>
            <a:r>
              <a:rPr lang="en-US" dirty="0"/>
              <a:t>Most methods aim at decreasing the latency time for one source-target query</a:t>
            </a:r>
          </a:p>
          <a:p>
            <a:pPr marL="800100" lvl="3" indent="-342900" algn="just">
              <a:buFont typeface="Wingdings" pitchFamily="2" charset="2"/>
              <a:buChar char="§"/>
            </a:pPr>
            <a:r>
              <a:rPr lang="en-US" sz="2400" dirty="0"/>
              <a:t>Don't take into account factors such as multi-users, multi-threads, </a:t>
            </a:r>
            <a:r>
              <a:rPr lang="en-US" sz="2400" dirty="0" smtClean="0"/>
              <a:t>query optimization, </a:t>
            </a:r>
            <a:r>
              <a:rPr lang="en-US" sz="2400" dirty="0" err="1" smtClean="0"/>
              <a:t>etc</a:t>
            </a:r>
            <a:endParaRPr lang="en-US" sz="2400" dirty="0"/>
          </a:p>
          <a:p>
            <a:pPr marL="800100" lvl="3" indent="-342900" algn="just">
              <a:buFont typeface="Wingdings" pitchFamily="2" charset="2"/>
              <a:buChar char="§"/>
            </a:pPr>
            <a:r>
              <a:rPr lang="en-US" sz="2400" dirty="0" smtClean="0"/>
              <a:t>Our aim is to increase the</a:t>
            </a:r>
            <a:r>
              <a:rPr lang="en-US" sz="2400" i="1" dirty="0" smtClean="0"/>
              <a:t> throughput </a:t>
            </a:r>
            <a:r>
              <a:rPr lang="en-US" sz="2400" dirty="0" smtClean="0"/>
              <a:t>which means the total amount of time for the entire query</a:t>
            </a:r>
          </a:p>
          <a:p>
            <a:pPr marL="800100" lvl="3" indent="-342900" algn="just">
              <a:buFont typeface="Wingdings" pitchFamily="2" charset="2"/>
              <a:buChar char="§"/>
            </a:pPr>
            <a:r>
              <a:rPr lang="en-US" sz="2400" dirty="0" smtClean="0"/>
              <a:t>Throughput: number of distance </a:t>
            </a:r>
            <a:r>
              <a:rPr lang="en-US" sz="2400" dirty="0"/>
              <a:t>computations per second</a:t>
            </a:r>
          </a:p>
          <a:p>
            <a:pPr marL="342900" lvl="2" indent="-342900"/>
            <a:endParaRPr lang="en-US" dirty="0" smtClean="0"/>
          </a:p>
          <a:p>
            <a:pPr marL="342900" lvl="2" indent="-342900">
              <a:buFont typeface="Wingdings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/>
                </a:solidFill>
              </a:rPr>
              <a:t>Example of Queries from </a:t>
            </a:r>
            <a:r>
              <a:rPr lang="en-US" sz="3200" b="1" dirty="0" err="1" smtClean="0">
                <a:solidFill>
                  <a:schemeClr val="accent1"/>
                </a:solidFill>
              </a:rPr>
              <a:t>Esri</a:t>
            </a:r>
            <a:r>
              <a:rPr lang="en-US" sz="3200" b="1" dirty="0" smtClean="0">
                <a:solidFill>
                  <a:schemeClr val="accent1"/>
                </a:solidFill>
              </a:rPr>
              <a:t> Message Board</a:t>
            </a:r>
            <a:endParaRPr lang="en-US" sz="3200" b="1" i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560"/>
            <a:ext cx="9982200" cy="5562600"/>
          </a:xfrm>
        </p:spPr>
        <p:txBody>
          <a:bodyPr>
            <a:normAutofit/>
          </a:bodyPr>
          <a:lstStyle/>
          <a:p>
            <a:pPr marL="457200" lvl="2" indent="-457200">
              <a:buFont typeface="+mj-lt"/>
              <a:buAutoNum type="arabicPeriod"/>
            </a:pPr>
            <a:r>
              <a:rPr lang="en-US" dirty="0" smtClean="0"/>
              <a:t> </a:t>
            </a:r>
          </a:p>
          <a:p>
            <a:pPr marL="457200" lvl="2" indent="-457200">
              <a:buFont typeface="+mj-lt"/>
              <a:buAutoNum type="arabicPeriod"/>
            </a:pPr>
            <a:endParaRPr lang="en-US" dirty="0" smtClean="0"/>
          </a:p>
          <a:p>
            <a:pPr marL="457200" lvl="2" indent="-457200">
              <a:buFont typeface="+mj-lt"/>
              <a:buAutoNum type="arabicPeriod"/>
            </a:pPr>
            <a:endParaRPr lang="en-US" dirty="0" smtClean="0"/>
          </a:p>
          <a:p>
            <a:pPr marL="457200" lvl="2" indent="-457200">
              <a:buFont typeface="+mj-lt"/>
              <a:buAutoNum type="arabicPeriod"/>
            </a:pPr>
            <a:r>
              <a:rPr lang="en-US" dirty="0" smtClean="0"/>
              <a:t> </a:t>
            </a:r>
          </a:p>
          <a:p>
            <a:pPr marL="457200" lvl="2" indent="-457200">
              <a:buFont typeface="+mj-lt"/>
              <a:buAutoNum type="arabicPeriod"/>
            </a:pPr>
            <a:endParaRPr lang="en-US" dirty="0"/>
          </a:p>
          <a:p>
            <a:pPr marL="457200" lvl="2" indent="-457200">
              <a:buFont typeface="+mj-lt"/>
              <a:buAutoNum type="arabicPeriod"/>
            </a:pPr>
            <a:endParaRPr lang="en-US" dirty="0" smtClean="0"/>
          </a:p>
          <a:p>
            <a:pPr marL="457200" lvl="2" indent="-457200">
              <a:buFont typeface="+mj-lt"/>
              <a:buAutoNum type="arabicPeriod"/>
            </a:pPr>
            <a:endParaRPr lang="en-US" dirty="0"/>
          </a:p>
          <a:p>
            <a:pPr marL="457200" lvl="2" indent="-457200">
              <a:buFont typeface="+mj-lt"/>
              <a:buAutoNum type="arabicPeriod"/>
            </a:pPr>
            <a:r>
              <a:rPr lang="en-US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647799"/>
            <a:ext cx="7162800" cy="12003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 </a:t>
            </a:r>
            <a:r>
              <a:rPr lang="en-US" dirty="0"/>
              <a:t>am a taxi operator running a fleet of taxis. </a:t>
            </a:r>
            <a:r>
              <a:rPr lang="en-US" dirty="0" smtClean="0"/>
              <a:t>I have </a:t>
            </a:r>
            <a:r>
              <a:rPr lang="en-US" dirty="0"/>
              <a:t>a dataset of taxi trips </a:t>
            </a:r>
            <a:r>
              <a:rPr lang="en-US" dirty="0" smtClean="0"/>
              <a:t>such </a:t>
            </a:r>
            <a:r>
              <a:rPr lang="en-US" dirty="0"/>
              <a:t>that </a:t>
            </a:r>
            <a:r>
              <a:rPr lang="en-US" dirty="0" smtClean="0"/>
              <a:t>each trip </a:t>
            </a:r>
            <a:r>
              <a:rPr lang="en-US" dirty="0"/>
              <a:t>has a latitude and longitude values for both a pickup and </a:t>
            </a:r>
            <a:r>
              <a:rPr lang="en-US" dirty="0" smtClean="0"/>
              <a:t>a drop </a:t>
            </a:r>
            <a:r>
              <a:rPr lang="en-US" dirty="0"/>
              <a:t>off point, as well as for way points at irregular intervals. </a:t>
            </a:r>
            <a:r>
              <a:rPr lang="en-US" dirty="0" smtClean="0"/>
              <a:t>I want </a:t>
            </a:r>
            <a:r>
              <a:rPr lang="en-US" dirty="0"/>
              <a:t>to obtain the total number of miles travelled by each </a:t>
            </a:r>
            <a:r>
              <a:rPr lang="en-US" dirty="0" smtClean="0"/>
              <a:t>taxi this month</a:t>
            </a:r>
            <a:r>
              <a:rPr lang="en-US" dirty="0"/>
              <a:t>. </a:t>
            </a:r>
            <a:endParaRPr lang="en-US" i="1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953974"/>
            <a:ext cx="7162800" cy="17543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/>
              <a:t>I am an operator of a large hospital and </a:t>
            </a:r>
            <a:r>
              <a:rPr lang="en-US" dirty="0" smtClean="0"/>
              <a:t>have the </a:t>
            </a:r>
            <a:r>
              <a:rPr lang="en-US" dirty="0"/>
              <a:t>geocoded address of my patients and the locations of my </a:t>
            </a:r>
            <a:r>
              <a:rPr lang="en-US" dirty="0" smtClean="0"/>
              <a:t>clinics. Our </a:t>
            </a:r>
            <a:r>
              <a:rPr lang="en-US" dirty="0"/>
              <a:t>hospital has more than 500 clinics across the country. </a:t>
            </a:r>
            <a:r>
              <a:rPr lang="en-US" dirty="0" smtClean="0"/>
              <a:t>I </a:t>
            </a:r>
            <a:r>
              <a:rPr lang="en-US" dirty="0"/>
              <a:t>want to get the </a:t>
            </a:r>
            <a:r>
              <a:rPr lang="en-US" dirty="0" smtClean="0"/>
              <a:t>average </a:t>
            </a:r>
            <a:r>
              <a:rPr lang="en-US" dirty="0"/>
              <a:t>drive time for patients per clinic. This is </a:t>
            </a:r>
            <a:r>
              <a:rPr lang="en-US" dirty="0" smtClean="0"/>
              <a:t>an important </a:t>
            </a:r>
            <a:r>
              <a:rPr lang="en-US" dirty="0"/>
              <a:t>metric </a:t>
            </a:r>
            <a:r>
              <a:rPr lang="en-US" dirty="0" smtClean="0"/>
              <a:t>in healthcare. </a:t>
            </a:r>
            <a:r>
              <a:rPr lang="en-US" dirty="0"/>
              <a:t>This distance also informs us of the need to </a:t>
            </a:r>
            <a:r>
              <a:rPr lang="en-US" dirty="0" smtClean="0"/>
              <a:t>open new </a:t>
            </a:r>
            <a:r>
              <a:rPr lang="en-US" dirty="0"/>
              <a:t>clinics or relocate existing ones to better serve our patients.</a:t>
            </a:r>
            <a:endParaRPr lang="en-US" i="1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772475"/>
            <a:ext cx="7162800" cy="20313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/>
              <a:t>I have a trucking company with 10 trucks </a:t>
            </a:r>
            <a:r>
              <a:rPr lang="en-US" dirty="0" smtClean="0"/>
              <a:t>that deliver </a:t>
            </a:r>
            <a:r>
              <a:rPr lang="en-US" dirty="0"/>
              <a:t>thousands of packages for a popular retailer. A </a:t>
            </a:r>
            <a:r>
              <a:rPr lang="en-US" dirty="0" smtClean="0"/>
              <a:t>common operation </a:t>
            </a:r>
            <a:r>
              <a:rPr lang="en-US" dirty="0"/>
              <a:t>that I run several times during each day is </a:t>
            </a:r>
            <a:r>
              <a:rPr lang="en-US" dirty="0" smtClean="0"/>
              <a:t>determining which </a:t>
            </a:r>
            <a:r>
              <a:rPr lang="en-US" dirty="0"/>
              <a:t>packages should be loaded on to which truck and the </a:t>
            </a:r>
            <a:r>
              <a:rPr lang="en-US" dirty="0" smtClean="0"/>
              <a:t>order in </a:t>
            </a:r>
            <a:r>
              <a:rPr lang="en-US" dirty="0"/>
              <a:t>which they should be delivered. </a:t>
            </a:r>
            <a:r>
              <a:rPr lang="en-US" dirty="0" smtClean="0"/>
              <a:t>For </a:t>
            </a:r>
            <a:r>
              <a:rPr lang="en-US" dirty="0"/>
              <a:t>this purpose, the </a:t>
            </a:r>
            <a:r>
              <a:rPr lang="en-US" dirty="0" smtClean="0"/>
              <a:t>input is </a:t>
            </a:r>
            <a:r>
              <a:rPr lang="en-US" dirty="0"/>
              <a:t>a network distance matrix between the delivery locations of </a:t>
            </a:r>
            <a:r>
              <a:rPr lang="en-US" dirty="0" smtClean="0"/>
              <a:t>all current </a:t>
            </a:r>
            <a:r>
              <a:rPr lang="en-US" dirty="0"/>
              <a:t>packages. An optimization program would decide how </a:t>
            </a:r>
            <a:r>
              <a:rPr lang="en-US" dirty="0" smtClean="0"/>
              <a:t>to assign </a:t>
            </a:r>
            <a:r>
              <a:rPr lang="en-US" dirty="0"/>
              <a:t>packages to trucks and the order in which to deliver </a:t>
            </a:r>
            <a:r>
              <a:rPr lang="en-US" dirty="0" smtClean="0"/>
              <a:t>them.</a:t>
            </a:r>
            <a:endParaRPr lang="en-US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3851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228600"/>
            <a:ext cx="9372601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70C0"/>
                </a:solidFill>
              </a:rPr>
              <a:t>Access </a:t>
            </a:r>
            <a:r>
              <a:rPr lang="en-US" sz="3200" b="1" dirty="0" smtClean="0">
                <a:solidFill>
                  <a:srgbClr val="0070C0"/>
                </a:solidFill>
              </a:rPr>
              <a:t>Patterns &amp; Algorithms </a:t>
            </a:r>
            <a:r>
              <a:rPr lang="en-US" sz="3200" b="1" dirty="0">
                <a:solidFill>
                  <a:srgbClr val="0070C0"/>
                </a:solidFill>
              </a:rPr>
              <a:t>for Distance </a:t>
            </a:r>
            <a:r>
              <a:rPr lang="en-US" sz="3200" b="1" dirty="0" smtClean="0">
                <a:solidFill>
                  <a:srgbClr val="0070C0"/>
                </a:solidFill>
              </a:rPr>
              <a:t>Queries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4525963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dirty="0"/>
              <a:t>Analytical queries perform the following access patterns on the road network</a:t>
            </a:r>
          </a:p>
          <a:p>
            <a:pPr marL="800100" lvl="3" indent="-342900">
              <a:buFont typeface="Arial" pitchFamily="34" charset="0"/>
              <a:buChar char="•"/>
            </a:pPr>
            <a:r>
              <a:rPr lang="en-US" sz="2400" dirty="0" smtClean="0"/>
              <a:t>One-to-One: a batch of source-target pairs</a:t>
            </a:r>
          </a:p>
          <a:p>
            <a:pPr marL="800100" lvl="3" indent="-342900">
              <a:buFont typeface="Arial" pitchFamily="34" charset="0"/>
              <a:buChar char="•"/>
            </a:pPr>
            <a:r>
              <a:rPr lang="en-US" sz="2400" b="0" dirty="0" smtClean="0"/>
              <a:t>One-to-Many: KNN</a:t>
            </a:r>
          </a:p>
          <a:p>
            <a:pPr marL="800100" lvl="3" indent="-342900">
              <a:buFont typeface="Arial" pitchFamily="34" charset="0"/>
              <a:buChar char="•"/>
            </a:pPr>
            <a:r>
              <a:rPr lang="en-US" sz="2400" dirty="0" smtClean="0"/>
              <a:t>Many-to-Many: distance matrix </a:t>
            </a:r>
          </a:p>
          <a:p>
            <a:pPr marL="342900" lvl="2" indent="-342900"/>
            <a:r>
              <a:rPr lang="en-US" dirty="0" smtClean="0"/>
              <a:t>Algorithms</a:t>
            </a:r>
          </a:p>
          <a:p>
            <a:pPr marL="342900" lvl="2" indent="-342900"/>
            <a:endParaRPr lang="en-US" b="0" dirty="0" smtClean="0"/>
          </a:p>
          <a:p>
            <a:pPr marL="342900" lvl="2" indent="-342900"/>
            <a:endParaRPr lang="en-US" b="0" dirty="0" smtClean="0">
              <a:latin typeface="Cambria Math"/>
            </a:endParaRPr>
          </a:p>
          <a:p>
            <a:pPr marL="0" lvl="2" indent="0">
              <a:buNone/>
            </a:pPr>
            <a:endParaRPr lang="en-US" dirty="0">
              <a:latin typeface="Cambria Math"/>
            </a:endParaRPr>
          </a:p>
          <a:p>
            <a:pPr marL="342900" lvl="2" indent="-342900"/>
            <a:endParaRPr lang="en-US" b="0" dirty="0" smtClean="0">
              <a:latin typeface="Cambria Math"/>
            </a:endParaRPr>
          </a:p>
          <a:p>
            <a:pPr marL="342900" lvl="2" indent="-342900"/>
            <a:endParaRPr lang="en-US" dirty="0">
              <a:latin typeface="Cambria Math"/>
            </a:endParaRPr>
          </a:p>
          <a:p>
            <a:pPr marL="800100" lvl="3" indent="-342900"/>
            <a:endParaRPr lang="en-US" b="0" dirty="0" smtClean="0">
              <a:latin typeface="Cambria Math"/>
            </a:endParaRPr>
          </a:p>
          <a:p>
            <a:pPr lvl="1"/>
            <a:endParaRPr lang="en-US" dirty="0"/>
          </a:p>
        </p:txBody>
      </p:sp>
      <p:sp>
        <p:nvSpPr>
          <p:cNvPr id="6" name="Curved Right Arrow 5"/>
          <p:cNvSpPr/>
          <p:nvPr/>
        </p:nvSpPr>
        <p:spPr>
          <a:xfrm rot="10800000">
            <a:off x="6629400" y="1905000"/>
            <a:ext cx="609600" cy="533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 rot="10800000">
            <a:off x="6629400" y="1447800"/>
            <a:ext cx="609600" cy="533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1737723"/>
            <a:ext cx="1829347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Helvetica"/>
                <a:cs typeface="Helvetica"/>
              </a:rPr>
              <a:t>Decompose</a:t>
            </a:r>
            <a:endParaRPr lang="en-US" sz="2400" i="1" dirty="0">
              <a:latin typeface="Helvetica"/>
              <a:cs typeface="Helvetic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8083749"/>
                  </p:ext>
                </p:extLst>
              </p:nvPr>
            </p:nvGraphicFramePr>
            <p:xfrm>
              <a:off x="685800" y="3276600"/>
              <a:ext cx="7696200" cy="30674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1200"/>
                    <a:gridCol w="3124200"/>
                    <a:gridCol w="2590800"/>
                  </a:tblGrid>
                  <a:tr h="45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Algorithm </a:t>
                          </a:r>
                        </a:p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Type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Access Pattern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/>
                    </a:tc>
                  </a:tr>
                  <a:tr h="45720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One-to-One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One-to-Many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9143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Scan-based</a:t>
                          </a:r>
                        </a:p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(in memory)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Contraction Hierarchies</a:t>
                          </a:r>
                          <a:endParaRPr lang="en-US" sz="24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TNR</a:t>
                          </a:r>
                        </a:p>
                        <a:p>
                          <a:pPr algn="ctr"/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etc</a:t>
                          </a:r>
                          <a:endParaRPr lang="en-US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Dijkstra’s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algorithm</a:t>
                          </a:r>
                        </a:p>
                        <a:p>
                          <a:pPr algn="ctr"/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etc</a:t>
                          </a:r>
                          <a:endParaRPr lang="en-US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964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Lookup-</a:t>
                          </a:r>
                          <a:r>
                            <a:rPr lang="en-US" sz="2400" b="0" baseline="0" dirty="0" smtClean="0">
                              <a:solidFill>
                                <a:schemeClr val="tx1"/>
                              </a:solidFill>
                            </a:rPr>
                            <a:t>based</a:t>
                          </a:r>
                        </a:p>
                        <a:p>
                          <a:pPr algn="ctr"/>
                          <a:r>
                            <a:rPr lang="en-US" sz="2400" b="0" baseline="0" dirty="0" smtClean="0">
                              <a:solidFill>
                                <a:schemeClr val="tx1"/>
                              </a:solidFill>
                            </a:rPr>
                            <a:t>(in database)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oMath>
                          </a14:m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-Distance Oracle</a:t>
                          </a:r>
                        </a:p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Hub labeling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8083749"/>
                  </p:ext>
                </p:extLst>
              </p:nvPr>
            </p:nvGraphicFramePr>
            <p:xfrm>
              <a:off x="685800" y="3276600"/>
              <a:ext cx="7696200" cy="30674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1200"/>
                    <a:gridCol w="3124200"/>
                    <a:gridCol w="2590800"/>
                  </a:tblGrid>
                  <a:tr h="45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Algorithm </a:t>
                          </a:r>
                        </a:p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Type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Access Pattern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/>
                    </a:tc>
                  </a:tr>
                  <a:tr h="45720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One-to-One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One-to-Many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Scan-based</a:t>
                          </a:r>
                        </a:p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(in memory)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Contraction Hierarchies</a:t>
                          </a:r>
                          <a:endParaRPr lang="en-US" sz="24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TNR</a:t>
                          </a:r>
                        </a:p>
                        <a:p>
                          <a:pPr algn="ctr"/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etc</a:t>
                          </a:r>
                          <a:endParaRPr lang="en-US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Dijkstra’s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algorithm</a:t>
                          </a:r>
                        </a:p>
                        <a:p>
                          <a:pPr algn="ctr"/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etc</a:t>
                          </a:r>
                          <a:endParaRPr lang="en-US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964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Lookup-</a:t>
                          </a:r>
                          <a:r>
                            <a:rPr lang="en-US" sz="2400" b="0" baseline="0" dirty="0" smtClean="0">
                              <a:solidFill>
                                <a:schemeClr val="tx1"/>
                              </a:solidFill>
                            </a:rPr>
                            <a:t>based</a:t>
                          </a:r>
                        </a:p>
                        <a:p>
                          <a:pPr algn="ctr"/>
                          <a:r>
                            <a:rPr lang="en-US" sz="2400" b="0" baseline="0" dirty="0" smtClean="0">
                              <a:solidFill>
                                <a:schemeClr val="tx1"/>
                              </a:solidFill>
                            </a:rPr>
                            <a:t>(in database)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3672" t="-223418" r="-83008" b="-6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3680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228600"/>
            <a:ext cx="9372601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70C0"/>
                </a:solidFill>
              </a:rPr>
              <a:t>Access </a:t>
            </a:r>
            <a:r>
              <a:rPr lang="en-US" sz="3200" b="1" dirty="0" smtClean="0">
                <a:solidFill>
                  <a:srgbClr val="0070C0"/>
                </a:solidFill>
              </a:rPr>
              <a:t>Patterns &amp; Algorithms </a:t>
            </a:r>
            <a:r>
              <a:rPr lang="en-US" sz="3200" b="1" dirty="0">
                <a:solidFill>
                  <a:srgbClr val="0070C0"/>
                </a:solidFill>
              </a:rPr>
              <a:t>for Distance </a:t>
            </a:r>
            <a:r>
              <a:rPr lang="en-US" sz="3200" b="1" dirty="0" smtClean="0">
                <a:solidFill>
                  <a:srgbClr val="0070C0"/>
                </a:solidFill>
              </a:rPr>
              <a:t>Queries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4525963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dirty="0"/>
              <a:t>Analytical queries perform the following access patterns on the road network</a:t>
            </a:r>
          </a:p>
          <a:p>
            <a:pPr marL="800100" lvl="3" indent="-342900">
              <a:buFont typeface="Arial" pitchFamily="34" charset="0"/>
              <a:buChar char="•"/>
            </a:pPr>
            <a:r>
              <a:rPr lang="en-US" sz="2400" dirty="0" smtClean="0"/>
              <a:t>One-to-One: a batch of source-target pairs</a:t>
            </a:r>
          </a:p>
          <a:p>
            <a:pPr marL="800100" lvl="3" indent="-342900">
              <a:buFont typeface="Arial" pitchFamily="34" charset="0"/>
              <a:buChar char="•"/>
            </a:pPr>
            <a:r>
              <a:rPr lang="en-US" sz="2400" b="0" dirty="0" smtClean="0"/>
              <a:t>One-to-Many: KNN</a:t>
            </a:r>
          </a:p>
          <a:p>
            <a:pPr marL="800100" lvl="3" indent="-342900">
              <a:buFont typeface="Arial" pitchFamily="34" charset="0"/>
              <a:buChar char="•"/>
            </a:pPr>
            <a:r>
              <a:rPr lang="en-US" sz="2400" dirty="0" smtClean="0"/>
              <a:t>Many-to-Many: distance matrix </a:t>
            </a:r>
          </a:p>
          <a:p>
            <a:pPr marL="342900" lvl="2" indent="-342900"/>
            <a:r>
              <a:rPr lang="en-US" dirty="0" smtClean="0"/>
              <a:t>Algorithms</a:t>
            </a:r>
          </a:p>
          <a:p>
            <a:pPr marL="342900" lvl="2" indent="-342900"/>
            <a:endParaRPr lang="en-US" b="0" dirty="0" smtClean="0"/>
          </a:p>
          <a:p>
            <a:pPr marL="342900" lvl="2" indent="-342900"/>
            <a:endParaRPr lang="en-US" b="0" dirty="0" smtClean="0">
              <a:latin typeface="Cambria Math"/>
            </a:endParaRPr>
          </a:p>
          <a:p>
            <a:pPr marL="0" lvl="2" indent="0">
              <a:buNone/>
            </a:pPr>
            <a:endParaRPr lang="en-US" dirty="0">
              <a:latin typeface="Cambria Math"/>
            </a:endParaRPr>
          </a:p>
          <a:p>
            <a:pPr marL="342900" lvl="2" indent="-342900"/>
            <a:endParaRPr lang="en-US" b="0" dirty="0" smtClean="0">
              <a:latin typeface="Cambria Math"/>
            </a:endParaRPr>
          </a:p>
          <a:p>
            <a:pPr marL="342900" lvl="2" indent="-342900"/>
            <a:endParaRPr lang="en-US" dirty="0">
              <a:latin typeface="Cambria Math"/>
            </a:endParaRPr>
          </a:p>
          <a:p>
            <a:pPr marL="800100" lvl="3" indent="-342900"/>
            <a:endParaRPr lang="en-US" b="0" dirty="0" smtClean="0">
              <a:latin typeface="Cambria Math"/>
            </a:endParaRPr>
          </a:p>
          <a:p>
            <a:pPr lvl="1"/>
            <a:endParaRPr lang="en-US" dirty="0"/>
          </a:p>
        </p:txBody>
      </p:sp>
      <p:sp>
        <p:nvSpPr>
          <p:cNvPr id="6" name="Curved Right Arrow 5"/>
          <p:cNvSpPr/>
          <p:nvPr/>
        </p:nvSpPr>
        <p:spPr>
          <a:xfrm rot="10800000">
            <a:off x="6629400" y="1905001"/>
            <a:ext cx="609600" cy="533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 rot="10800000">
            <a:off x="6629400" y="1447801"/>
            <a:ext cx="609600" cy="533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1737724"/>
            <a:ext cx="1829347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Helvetica"/>
                <a:cs typeface="Helvetica"/>
              </a:rPr>
              <a:t>Decompose</a:t>
            </a:r>
            <a:endParaRPr lang="en-US" sz="2400" i="1" dirty="0">
              <a:latin typeface="Helvetica"/>
              <a:cs typeface="Helvetic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899043"/>
                  </p:ext>
                </p:extLst>
              </p:nvPr>
            </p:nvGraphicFramePr>
            <p:xfrm>
              <a:off x="685800" y="3276600"/>
              <a:ext cx="7696200" cy="30674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1200"/>
                    <a:gridCol w="3124200"/>
                    <a:gridCol w="2590800"/>
                  </a:tblGrid>
                  <a:tr h="45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Algorithm </a:t>
                          </a:r>
                        </a:p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Type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Access Pattern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/>
                    </a:tc>
                  </a:tr>
                  <a:tr h="45720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One-to-One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One-to-Many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9143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Scan-based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(in memory)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Contraction Hierarchies</a:t>
                          </a:r>
                          <a:endParaRPr lang="en-US" sz="24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TNR</a:t>
                          </a:r>
                        </a:p>
                        <a:p>
                          <a:pPr algn="ctr"/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e</a:t>
                          </a:r>
                          <a:r>
                            <a:rPr lang="en-US" sz="2400" smtClean="0">
                              <a:solidFill>
                                <a:schemeClr val="tx1"/>
                              </a:solidFill>
                            </a:rPr>
                            <a:t>tc</a:t>
                          </a:r>
                          <a:endParaRPr lang="en-US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solidFill>
                                <a:srgbClr val="FF0000"/>
                              </a:solidFill>
                            </a:rPr>
                            <a:t>Dijkstra’s</a:t>
                          </a:r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 algorithm</a:t>
                          </a:r>
                        </a:p>
                        <a:p>
                          <a:pPr algn="ctr"/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etc</a:t>
                          </a:r>
                          <a:endParaRPr lang="en-US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964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Lookup-</a:t>
                          </a:r>
                          <a:r>
                            <a:rPr lang="en-US" sz="2400" b="0" baseline="0" dirty="0" smtClean="0">
                              <a:solidFill>
                                <a:schemeClr val="tx1"/>
                              </a:solidFill>
                            </a:rPr>
                            <a:t>based</a:t>
                          </a:r>
                        </a:p>
                        <a:p>
                          <a:pPr algn="ctr"/>
                          <a:r>
                            <a:rPr lang="en-US" sz="2400" b="0" baseline="0" dirty="0" smtClean="0">
                              <a:solidFill>
                                <a:schemeClr val="tx1"/>
                              </a:solidFill>
                            </a:rPr>
                            <a:t>(in database)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oMath>
                          </a14:m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-Distance Oracle</a:t>
                          </a:r>
                        </a:p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Hub labeling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899043"/>
                  </p:ext>
                </p:extLst>
              </p:nvPr>
            </p:nvGraphicFramePr>
            <p:xfrm>
              <a:off x="685800" y="3276600"/>
              <a:ext cx="7696200" cy="30674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1200"/>
                    <a:gridCol w="3124200"/>
                    <a:gridCol w="2590800"/>
                  </a:tblGrid>
                  <a:tr h="45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Algorithm </a:t>
                          </a:r>
                        </a:p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Type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Access Pattern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/>
                    </a:tc>
                  </a:tr>
                  <a:tr h="45720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One-to-One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One-to-Many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Scan-based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(in memory)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Contraction Hierarchies</a:t>
                          </a:r>
                          <a:endParaRPr lang="en-US" sz="24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TNR</a:t>
                          </a:r>
                        </a:p>
                        <a:p>
                          <a:pPr algn="ctr"/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e</a:t>
                          </a:r>
                          <a:r>
                            <a:rPr lang="en-US" sz="2400" smtClean="0">
                              <a:solidFill>
                                <a:schemeClr val="tx1"/>
                              </a:solidFill>
                            </a:rPr>
                            <a:t>tc</a:t>
                          </a:r>
                          <a:endParaRPr lang="en-US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solidFill>
                                <a:srgbClr val="FF0000"/>
                              </a:solidFill>
                            </a:rPr>
                            <a:t>Dijkstra’s</a:t>
                          </a:r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 algorithm</a:t>
                          </a:r>
                        </a:p>
                        <a:p>
                          <a:pPr algn="ctr"/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etc</a:t>
                          </a:r>
                          <a:endParaRPr lang="en-US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9643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Lookup-</a:t>
                          </a:r>
                          <a:r>
                            <a:rPr lang="en-US" sz="2400" b="0" baseline="0" dirty="0" smtClean="0">
                              <a:solidFill>
                                <a:schemeClr val="tx1"/>
                              </a:solidFill>
                            </a:rPr>
                            <a:t>based</a:t>
                          </a:r>
                        </a:p>
                        <a:p>
                          <a:pPr algn="ctr"/>
                          <a:r>
                            <a:rPr lang="en-US" sz="2400" b="0" baseline="0" dirty="0" smtClean="0">
                              <a:solidFill>
                                <a:schemeClr val="tx1"/>
                              </a:solidFill>
                            </a:rPr>
                            <a:t>(in database)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3672" t="-223418" r="-83008" b="-6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-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9010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1"/>
                </a:solidFill>
              </a:rPr>
              <a:t>Outline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79437"/>
                <a:ext cx="8229600" cy="5973763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Background &amp; Motivation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/>
                  <a:t>Spatial analytical queries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 smtClean="0"/>
                  <a:t>Access patterns &amp; existing </a:t>
                </a:r>
                <a:r>
                  <a:rPr lang="en-US" sz="2400" dirty="0"/>
                  <a:t>methods</a:t>
                </a:r>
              </a:p>
              <a:p>
                <a:r>
                  <a:rPr lang="en-US" sz="2400" b="1" dirty="0" smtClean="0">
                    <a:solidFill>
                      <a:schemeClr val="accent1"/>
                    </a:solidFill>
                  </a:rPr>
                  <a:t>Two architectures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 smtClean="0"/>
                  <a:t>Hybrid architecture 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 smtClean="0"/>
                  <a:t>Integrated architecture (inside a database)</a:t>
                </a:r>
              </a:p>
              <a:p>
                <a:pPr lvl="2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/>
                  <a:t>-distance oracle</a:t>
                </a:r>
              </a:p>
              <a:p>
                <a:pPr lvl="2">
                  <a:buFont typeface="Wingdings" pitchFamily="2" charset="2"/>
                  <a:buChar char="§"/>
                </a:pPr>
                <a:r>
                  <a:rPr lang="en-US" dirty="0" smtClean="0"/>
                  <a:t>SQL examples</a:t>
                </a:r>
              </a:p>
              <a:p>
                <a:r>
                  <a:rPr lang="en-US" sz="2400" dirty="0" smtClean="0"/>
                  <a:t>Evaluation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/>
                  <a:t>Throughput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/>
                  <a:t>Region query, KNN query and Density</a:t>
                </a:r>
              </a:p>
              <a:p>
                <a:r>
                  <a:rPr lang="en-US" sz="2400" dirty="0" smtClean="0"/>
                  <a:t>Conclusions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79437"/>
                <a:ext cx="8229600" cy="5973763"/>
              </a:xfrm>
              <a:blipFill rotWithShape="1">
                <a:blip r:embed="rId3"/>
                <a:stretch>
                  <a:fillRect l="-963" t="-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75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2732</TotalTime>
  <Words>2231</Words>
  <Application>Microsoft Office PowerPoint</Application>
  <PresentationFormat>On-screen Show (4:3)</PresentationFormat>
  <Paragraphs>473</Paragraphs>
  <Slides>30</Slides>
  <Notes>19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Analytical Queries on Road Networks:  An Experimental Evaluation of  Two System Architectures</vt:lpstr>
      <vt:lpstr>Outline</vt:lpstr>
      <vt:lpstr>Motivation</vt:lpstr>
      <vt:lpstr>PowerPoint Presentation</vt:lpstr>
      <vt:lpstr>Motivation</vt:lpstr>
      <vt:lpstr>Example of Queries from Esri Message Board</vt:lpstr>
      <vt:lpstr>Access Patterns &amp; Algorithms for Distance Queries</vt:lpstr>
      <vt:lpstr>Access Patterns &amp; Algorithms for Distance Queries</vt:lpstr>
      <vt:lpstr>Outline</vt:lpstr>
      <vt:lpstr>Hybrid Architecture</vt:lpstr>
      <vt:lpstr>Outline</vt:lpstr>
      <vt:lpstr>ϵ-Distance Oracle (ϵ-DO)</vt:lpstr>
      <vt:lpstr>Example of ϵ-Distance Oracle (ϵ-DO)</vt:lpstr>
      <vt:lpstr>Integrated Architecture</vt:lpstr>
      <vt:lpstr>Example Query Using Integrated Architecture</vt:lpstr>
      <vt:lpstr>KNN Example Using Integrated Architecture</vt:lpstr>
      <vt:lpstr>KNN Example Using Integrated Architecture</vt:lpstr>
      <vt:lpstr>Outline</vt:lpstr>
      <vt:lpstr>Evaluation</vt:lpstr>
      <vt:lpstr>Throughput Evaluation</vt:lpstr>
      <vt:lpstr>Evaluation of the Effect of Distance</vt:lpstr>
      <vt:lpstr>Evaluation of the Effect of Density</vt:lpstr>
      <vt:lpstr>Outline</vt:lpstr>
      <vt:lpstr>Conclusions</vt:lpstr>
      <vt:lpstr>PowerPoint Presentation</vt:lpstr>
      <vt:lpstr>Motivation</vt:lpstr>
      <vt:lpstr>ϵ-Distance Oracle</vt:lpstr>
      <vt:lpstr>Motivation</vt:lpstr>
      <vt:lpstr>Access Patterns for Distance Queries</vt:lpstr>
      <vt:lpstr>Evaluation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Viewing Streaming Spatially-Referenced Data at Interactive Rates</dc:title>
  <dc:creator>pengshangfu</dc:creator>
  <cp:lastModifiedBy>pengshangfu</cp:lastModifiedBy>
  <cp:revision>444</cp:revision>
  <dcterms:created xsi:type="dcterms:W3CDTF">2006-08-16T00:00:00Z</dcterms:created>
  <dcterms:modified xsi:type="dcterms:W3CDTF">2015-11-04T17:04:49Z</dcterms:modified>
</cp:coreProperties>
</file>